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3"/>
  </p:notesMasterIdLst>
  <p:sldIdLst>
    <p:sldId id="256" r:id="rId2"/>
    <p:sldId id="282" r:id="rId3"/>
    <p:sldId id="1119" r:id="rId4"/>
    <p:sldId id="1120" r:id="rId5"/>
    <p:sldId id="1128" r:id="rId6"/>
    <p:sldId id="1121" r:id="rId7"/>
    <p:sldId id="1129" r:id="rId8"/>
    <p:sldId id="1122" r:id="rId9"/>
    <p:sldId id="1130" r:id="rId10"/>
    <p:sldId id="1123" r:id="rId11"/>
    <p:sldId id="1131" r:id="rId12"/>
    <p:sldId id="1124" r:id="rId13"/>
    <p:sldId id="1132" r:id="rId14"/>
    <p:sldId id="1136" r:id="rId15"/>
    <p:sldId id="1134" r:id="rId16"/>
    <p:sldId id="1135" r:id="rId17"/>
    <p:sldId id="1133" r:id="rId18"/>
    <p:sldId id="1145" r:id="rId19"/>
    <p:sldId id="1138" r:id="rId20"/>
    <p:sldId id="1139" r:id="rId21"/>
    <p:sldId id="1146" r:id="rId22"/>
    <p:sldId id="1147" r:id="rId23"/>
    <p:sldId id="1080" r:id="rId24"/>
    <p:sldId id="1142" r:id="rId25"/>
    <p:sldId id="1144" r:id="rId26"/>
    <p:sldId id="1148" r:id="rId27"/>
    <p:sldId id="602" r:id="rId28"/>
    <p:sldId id="273" r:id="rId29"/>
    <p:sldId id="274" r:id="rId30"/>
    <p:sldId id="275" r:id="rId31"/>
    <p:sldId id="276"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19"/>
            <p14:sldId id="1120"/>
            <p14:sldId id="1128"/>
            <p14:sldId id="1121"/>
            <p14:sldId id="1129"/>
            <p14:sldId id="1122"/>
            <p14:sldId id="1130"/>
            <p14:sldId id="1123"/>
            <p14:sldId id="1131"/>
            <p14:sldId id="1124"/>
            <p14:sldId id="1132"/>
            <p14:sldId id="1136"/>
            <p14:sldId id="1134"/>
            <p14:sldId id="1135"/>
            <p14:sldId id="1133"/>
            <p14:sldId id="1145"/>
            <p14:sldId id="1138"/>
            <p14:sldId id="1139"/>
            <p14:sldId id="1146"/>
            <p14:sldId id="1147"/>
            <p14:sldId id="1080"/>
            <p14:sldId id="1142"/>
            <p14:sldId id="1144"/>
            <p14:sldId id="1148"/>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9" autoAdjust="0"/>
    <p:restoredTop sz="96447" autoAdjust="0"/>
  </p:normalViewPr>
  <p:slideViewPr>
    <p:cSldViewPr snapToGrid="0">
      <p:cViewPr varScale="1">
        <p:scale>
          <a:sx n="114" d="100"/>
          <a:sy n="114" d="100"/>
        </p:scale>
        <p:origin x="636"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2021-05-10</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Gradient descent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Gradient descent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Gradient descent</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Gradient descent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Gradient descent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Gradient descent</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Gradient descent</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Gradient descent</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Gradient descent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Gradient descent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Gradient descent</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audio" Target="../media/media10.m4a"/><Relationship Id="rId7" Type="http://schemas.openxmlformats.org/officeDocument/2006/relationships/oleObject" Target="../embeddings/oleObject16.bin"/><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23.wmf"/><Relationship Id="rId5" Type="http://schemas.openxmlformats.org/officeDocument/2006/relationships/oleObject" Target="../embeddings/oleObject15.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8.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6.wmf"/><Relationship Id="rId13" Type="http://schemas.openxmlformats.org/officeDocument/2006/relationships/oleObject" Target="../embeddings/oleObject21.bin"/><Relationship Id="rId3" Type="http://schemas.openxmlformats.org/officeDocument/2006/relationships/audio" Target="../media/media12.m4a"/><Relationship Id="rId7" Type="http://schemas.openxmlformats.org/officeDocument/2006/relationships/oleObject" Target="../embeddings/oleObject18.bin"/><Relationship Id="rId12" Type="http://schemas.openxmlformats.org/officeDocument/2006/relationships/image" Target="../media/image28.wmf"/><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25.wmf"/><Relationship Id="rId11" Type="http://schemas.openxmlformats.org/officeDocument/2006/relationships/oleObject" Target="../embeddings/oleObject20.bin"/><Relationship Id="rId5" Type="http://schemas.openxmlformats.org/officeDocument/2006/relationships/oleObject" Target="../embeddings/oleObject17.bin"/><Relationship Id="rId15" Type="http://schemas.openxmlformats.org/officeDocument/2006/relationships/image" Target="../media/image8.png"/><Relationship Id="rId10" Type="http://schemas.openxmlformats.org/officeDocument/2006/relationships/image" Target="../media/image27.wmf"/><Relationship Id="rId4" Type="http://schemas.openxmlformats.org/officeDocument/2006/relationships/slideLayout" Target="../slideLayouts/slideLayout2.xml"/><Relationship Id="rId9" Type="http://schemas.openxmlformats.org/officeDocument/2006/relationships/oleObject" Target="../embeddings/oleObject19.bin"/><Relationship Id="rId14" Type="http://schemas.openxmlformats.org/officeDocument/2006/relationships/image" Target="../media/image29.wmf"/></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audio" Target="../media/media17.m4a"/><Relationship Id="rId7" Type="http://schemas.openxmlformats.org/officeDocument/2006/relationships/oleObject" Target="../embeddings/oleObject22.bin"/><Relationship Id="rId2" Type="http://schemas.microsoft.com/office/2007/relationships/media" Target="../media/media17.m4a"/><Relationship Id="rId1" Type="http://schemas.openxmlformats.org/officeDocument/2006/relationships/tags" Target="../tags/tag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8.png"/><Relationship Id="rId2" Type="http://schemas.microsoft.com/office/2007/relationships/media" Target="../media/media18.m4a"/><Relationship Id="rId1" Type="http://schemas.openxmlformats.org/officeDocument/2006/relationships/tags" Target="../tags/tag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8.png"/><Relationship Id="rId2" Type="http://schemas.microsoft.com/office/2007/relationships/media" Target="../media/media19.m4a"/><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2.wmf"/><Relationship Id="rId13" Type="http://schemas.openxmlformats.org/officeDocument/2006/relationships/image" Target="../media/image8.png"/><Relationship Id="rId3" Type="http://schemas.openxmlformats.org/officeDocument/2006/relationships/audio" Target="../media/media20.m4a"/><Relationship Id="rId7" Type="http://schemas.openxmlformats.org/officeDocument/2006/relationships/oleObject" Target="../embeddings/oleObject24.bin"/><Relationship Id="rId12" Type="http://schemas.openxmlformats.org/officeDocument/2006/relationships/image" Target="../media/image34.wmf"/><Relationship Id="rId2" Type="http://schemas.microsoft.com/office/2007/relationships/media" Target="../media/media20.m4a"/><Relationship Id="rId1" Type="http://schemas.openxmlformats.org/officeDocument/2006/relationships/tags" Target="../tags/tag15.xml"/><Relationship Id="rId6" Type="http://schemas.openxmlformats.org/officeDocument/2006/relationships/image" Target="../media/image31.wmf"/><Relationship Id="rId11" Type="http://schemas.openxmlformats.org/officeDocument/2006/relationships/oleObject" Target="../embeddings/oleObject26.bin"/><Relationship Id="rId5" Type="http://schemas.openxmlformats.org/officeDocument/2006/relationships/oleObject" Target="../embeddings/oleObject23.bin"/><Relationship Id="rId10" Type="http://schemas.openxmlformats.org/officeDocument/2006/relationships/image" Target="../media/image33.wmf"/><Relationship Id="rId4" Type="http://schemas.openxmlformats.org/officeDocument/2006/relationships/slideLayout" Target="../slideLayouts/slideLayout2.xml"/><Relationship Id="rId9" Type="http://schemas.openxmlformats.org/officeDocument/2006/relationships/oleObject" Target="../embeddings/oleObject25.bin"/></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6.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8.png"/><Relationship Id="rId2" Type="http://schemas.microsoft.com/office/2007/relationships/media" Target="../media/media22.m4a"/><Relationship Id="rId1" Type="http://schemas.openxmlformats.org/officeDocument/2006/relationships/tags" Target="../tags/tag17.xml"/><Relationship Id="rId6" Type="http://schemas.openxmlformats.org/officeDocument/2006/relationships/image" Target="../media/image35.wmf"/><Relationship Id="rId5" Type="http://schemas.openxmlformats.org/officeDocument/2006/relationships/oleObject" Target="../embeddings/oleObject27.bin"/><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8.png"/><Relationship Id="rId2" Type="http://schemas.microsoft.com/office/2007/relationships/media" Target="../media/media24.m4a"/><Relationship Id="rId1" Type="http://schemas.openxmlformats.org/officeDocument/2006/relationships/tags" Target="../tags/tag19.xml"/><Relationship Id="rId6" Type="http://schemas.openxmlformats.org/officeDocument/2006/relationships/image" Target="../media/image36.wmf"/><Relationship Id="rId5" Type="http://schemas.openxmlformats.org/officeDocument/2006/relationships/oleObject" Target="../embeddings/oleObject28.bin"/><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oleObject" Target="../embeddings/oleObject30.bin"/><Relationship Id="rId3" Type="http://schemas.openxmlformats.org/officeDocument/2006/relationships/audio" Target="../media/media25.m4a"/><Relationship Id="rId7" Type="http://schemas.openxmlformats.org/officeDocument/2006/relationships/oleObject" Target="../embeddings/oleObject10.bin"/><Relationship Id="rId12" Type="http://schemas.openxmlformats.org/officeDocument/2006/relationships/image" Target="../media/image37.wmf"/><Relationship Id="rId2" Type="http://schemas.microsoft.com/office/2007/relationships/media" Target="../media/media25.m4a"/><Relationship Id="rId1" Type="http://schemas.openxmlformats.org/officeDocument/2006/relationships/tags" Target="../tags/tag20.xml"/><Relationship Id="rId6" Type="http://schemas.openxmlformats.org/officeDocument/2006/relationships/image" Target="../media/image15.wmf"/><Relationship Id="rId11" Type="http://schemas.openxmlformats.org/officeDocument/2006/relationships/oleObject" Target="../embeddings/oleObject29.bin"/><Relationship Id="rId5" Type="http://schemas.openxmlformats.org/officeDocument/2006/relationships/oleObject" Target="../embeddings/oleObject9.bin"/><Relationship Id="rId15" Type="http://schemas.openxmlformats.org/officeDocument/2006/relationships/image" Target="../media/image8.png"/><Relationship Id="rId10" Type="http://schemas.openxmlformats.org/officeDocument/2006/relationships/image" Target="../media/image20.wmf"/><Relationship Id="rId4" Type="http://schemas.openxmlformats.org/officeDocument/2006/relationships/slideLayout" Target="../slideLayouts/slideLayout2.xml"/><Relationship Id="rId9" Type="http://schemas.openxmlformats.org/officeDocument/2006/relationships/oleObject" Target="../embeddings/oleObject11.bin"/><Relationship Id="rId14" Type="http://schemas.openxmlformats.org/officeDocument/2006/relationships/image" Target="../media/image38.wmf"/></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4.m4a"/><Relationship Id="rId7" Type="http://schemas.openxmlformats.org/officeDocument/2006/relationships/oleObject" Target="../embeddings/oleObject2.bin"/><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audio" Target="../media/media5.m4a"/><Relationship Id="rId7" Type="http://schemas.openxmlformats.org/officeDocument/2006/relationships/oleObject" Target="../embeddings/oleObject4.bin"/><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1.wmf"/><Relationship Id="rId5" Type="http://schemas.openxmlformats.org/officeDocument/2006/relationships/oleObject" Target="../embeddings/oleObject3.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audio" Target="../media/media6.m4a"/><Relationship Id="rId7" Type="http://schemas.openxmlformats.org/officeDocument/2006/relationships/oleObject" Target="../embeddings/oleObject6.bin"/><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3.wmf"/><Relationship Id="rId5" Type="http://schemas.openxmlformats.org/officeDocument/2006/relationships/oleObject" Target="../embeddings/oleObject5.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audio" Target="../media/media7.m4a"/><Relationship Id="rId7" Type="http://schemas.openxmlformats.org/officeDocument/2006/relationships/oleObject" Target="../embeddings/oleObject8.bin"/><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5.wmf"/><Relationship Id="rId11" Type="http://schemas.openxmlformats.org/officeDocument/2006/relationships/image" Target="../media/image8.png"/><Relationship Id="rId5" Type="http://schemas.openxmlformats.org/officeDocument/2006/relationships/oleObject" Target="../embeddings/oleObject7.bin"/><Relationship Id="rId10" Type="http://schemas.openxmlformats.org/officeDocument/2006/relationships/image" Target="../media/image18.png"/><Relationship Id="rId4" Type="http://schemas.openxmlformats.org/officeDocument/2006/relationships/slideLayout" Target="../slideLayouts/slideLayout2.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oleObject" Target="../embeddings/oleObject13.bin"/><Relationship Id="rId3" Type="http://schemas.openxmlformats.org/officeDocument/2006/relationships/audio" Target="../media/media8.m4a"/><Relationship Id="rId7" Type="http://schemas.openxmlformats.org/officeDocument/2006/relationships/oleObject" Target="../embeddings/oleObject10.bin"/><Relationship Id="rId12" Type="http://schemas.openxmlformats.org/officeDocument/2006/relationships/image" Target="../media/image21.wmf"/><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5.wmf"/><Relationship Id="rId11" Type="http://schemas.openxmlformats.org/officeDocument/2006/relationships/oleObject" Target="../embeddings/oleObject12.bin"/><Relationship Id="rId5" Type="http://schemas.openxmlformats.org/officeDocument/2006/relationships/oleObject" Target="../embeddings/oleObject9.bin"/><Relationship Id="rId15" Type="http://schemas.openxmlformats.org/officeDocument/2006/relationships/image" Target="../media/image8.png"/><Relationship Id="rId10" Type="http://schemas.openxmlformats.org/officeDocument/2006/relationships/image" Target="../media/image20.wmf"/><Relationship Id="rId4" Type="http://schemas.openxmlformats.org/officeDocument/2006/relationships/slideLayout" Target="../slideLayouts/slideLayout2.xml"/><Relationship Id="rId9" Type="http://schemas.openxmlformats.org/officeDocument/2006/relationships/oleObject" Target="../embeddings/oleObject11.bin"/><Relationship Id="rId14" Type="http://schemas.openxmlformats.org/officeDocument/2006/relationships/image" Target="../media/image22.wmf"/></Relationships>
</file>

<file path=ppt/slides/_rels/slide9.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media9.m4a"/><Relationship Id="rId7" Type="http://schemas.openxmlformats.org/officeDocument/2006/relationships/oleObject" Target="../embeddings/oleObject14.bin"/><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Layout" Target="../slideLayouts/slideLayout2.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Gradient descent</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FBB3BBD7-338A-4C51-9BDF-3465DC87CD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8462"/>
    </mc:Choice>
    <mc:Fallback>
      <p:transition spd="slow" advTm="8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DB6EA-56F3-4A27-9EF5-FFFD25A013F4}"/>
              </a:ext>
            </a:extLst>
          </p:cNvPr>
          <p:cNvSpPr>
            <a:spLocks noGrp="1"/>
          </p:cNvSpPr>
          <p:nvPr>
            <p:ph type="title"/>
          </p:nvPr>
        </p:nvSpPr>
        <p:spPr/>
        <p:txBody>
          <a:bodyPr/>
          <a:lstStyle/>
          <a:p>
            <a:r>
              <a:rPr lang="en-US" dirty="0"/>
              <a:t>The gradient</a:t>
            </a:r>
          </a:p>
        </p:txBody>
      </p:sp>
      <p:sp>
        <p:nvSpPr>
          <p:cNvPr id="3" name="Content Placeholder 2">
            <a:extLst>
              <a:ext uri="{FF2B5EF4-FFF2-40B4-BE49-F238E27FC236}">
                <a16:creationId xmlns:a16="http://schemas.microsoft.com/office/drawing/2014/main" id="{001D291E-9C55-4894-9605-5819F81F1535}"/>
              </a:ext>
            </a:extLst>
          </p:cNvPr>
          <p:cNvSpPr>
            <a:spLocks noGrp="1"/>
          </p:cNvSpPr>
          <p:nvPr>
            <p:ph idx="1"/>
          </p:nvPr>
        </p:nvSpPr>
        <p:spPr/>
        <p:txBody>
          <a:bodyPr/>
          <a:lstStyle/>
          <a:p>
            <a:r>
              <a:rPr lang="en-US" dirty="0"/>
              <a:t>Now, if                             for </a:t>
            </a:r>
            <a:r>
              <a:rPr lang="en-US" i="1" dirty="0">
                <a:latin typeface="Symbol" panose="05050102010706020507" pitchFamily="18" charset="2"/>
              </a:rPr>
              <a:t>a</a:t>
            </a:r>
            <a:r>
              <a:rPr lang="en-US" dirty="0">
                <a:latin typeface="Times New Roman" panose="02020603050405020304" pitchFamily="18" charset="0"/>
              </a:rPr>
              <a:t> &gt; 0</a:t>
            </a:r>
            <a:r>
              <a:rPr lang="en-US" dirty="0"/>
              <a:t> moves in the direction of steepest ascent,</a:t>
            </a:r>
          </a:p>
          <a:p>
            <a:pPr marL="0" indent="0">
              <a:buNone/>
            </a:pPr>
            <a:r>
              <a:rPr lang="en-US" dirty="0"/>
              <a:t>	then                             for </a:t>
            </a:r>
            <a:r>
              <a:rPr lang="en-US" i="1" dirty="0">
                <a:latin typeface="Symbol" panose="05050102010706020507" pitchFamily="18" charset="2"/>
              </a:rPr>
              <a:t>a</a:t>
            </a:r>
            <a:r>
              <a:rPr lang="en-US" dirty="0">
                <a:latin typeface="Times New Roman" panose="02020603050405020304" pitchFamily="18" charset="0"/>
              </a:rPr>
              <a:t> &gt; 0</a:t>
            </a:r>
            <a:r>
              <a:rPr lang="en-US" dirty="0"/>
              <a:t> moves in the direction of 	steepest descent </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26877A3-1E1D-48BD-B5AE-3B09B8931A73}"/>
              </a:ext>
            </a:extLst>
          </p:cNvPr>
          <p:cNvSpPr>
            <a:spLocks noGrp="1"/>
          </p:cNvSpPr>
          <p:nvPr>
            <p:ph type="ftr" sz="quarter" idx="11"/>
          </p:nvPr>
        </p:nvSpPr>
        <p:spPr/>
        <p:txBody>
          <a:bodyPr/>
          <a:lstStyle/>
          <a:p>
            <a:r>
              <a:rPr lang="en-US"/>
              <a:t>Gradient descent</a:t>
            </a:r>
            <a:endParaRPr lang="en-CA" dirty="0"/>
          </a:p>
        </p:txBody>
      </p:sp>
      <p:sp>
        <p:nvSpPr>
          <p:cNvPr id="5" name="Slide Number Placeholder 4">
            <a:extLst>
              <a:ext uri="{FF2B5EF4-FFF2-40B4-BE49-F238E27FC236}">
                <a16:creationId xmlns:a16="http://schemas.microsoft.com/office/drawing/2014/main" id="{06D2A633-6C62-4C9B-A097-80DF9AD889AF}"/>
              </a:ext>
            </a:extLst>
          </p:cNvPr>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9" name="Object 8">
            <a:extLst>
              <a:ext uri="{FF2B5EF4-FFF2-40B4-BE49-F238E27FC236}">
                <a16:creationId xmlns:a16="http://schemas.microsoft.com/office/drawing/2014/main" id="{BF9AC80F-6218-44F6-B471-E8B093C535D2}"/>
              </a:ext>
            </a:extLst>
          </p:cNvPr>
          <p:cNvGraphicFramePr>
            <a:graphicFrameLocks noChangeAspect="1"/>
          </p:cNvGraphicFramePr>
          <p:nvPr>
            <p:extLst>
              <p:ext uri="{D42A27DB-BD31-4B8C-83A1-F6EECF244321}">
                <p14:modId xmlns:p14="http://schemas.microsoft.com/office/powerpoint/2010/main" val="3986323415"/>
              </p:ext>
            </p:extLst>
          </p:nvPr>
        </p:nvGraphicFramePr>
        <p:xfrm>
          <a:off x="1814443" y="1530350"/>
          <a:ext cx="1620693" cy="539750"/>
        </p:xfrm>
        <a:graphic>
          <a:graphicData uri="http://schemas.openxmlformats.org/presentationml/2006/ole">
            <mc:AlternateContent xmlns:mc="http://schemas.openxmlformats.org/markup-compatibility/2006">
              <mc:Choice xmlns:v="urn:schemas-microsoft-com:vml" Requires="v">
                <p:oleObj name="Equation" r:id="rId5" imgW="914400" imgH="304560" progId="Equation.DSMT4">
                  <p:embed/>
                </p:oleObj>
              </mc:Choice>
              <mc:Fallback>
                <p:oleObj name="Equation" r:id="rId5" imgW="914400" imgH="304560" progId="Equation.DSMT4">
                  <p:embed/>
                  <p:pic>
                    <p:nvPicPr>
                      <p:cNvPr id="16" name="Object 15">
                        <a:extLst>
                          <a:ext uri="{FF2B5EF4-FFF2-40B4-BE49-F238E27FC236}">
                            <a16:creationId xmlns:a16="http://schemas.microsoft.com/office/drawing/2014/main" id="{3413BCA9-5BF0-4512-88D4-E4273D9FBDB6}"/>
                          </a:ext>
                        </a:extLst>
                      </p:cNvPr>
                      <p:cNvPicPr/>
                      <p:nvPr/>
                    </p:nvPicPr>
                    <p:blipFill>
                      <a:blip r:embed="rId6"/>
                      <a:stretch>
                        <a:fillRect/>
                      </a:stretch>
                    </p:blipFill>
                    <p:spPr>
                      <a:xfrm>
                        <a:off x="1814443" y="1530350"/>
                        <a:ext cx="1620693" cy="5397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D3FBF45-8FF3-4CCE-B714-128EB6FD5FC8}"/>
              </a:ext>
            </a:extLst>
          </p:cNvPr>
          <p:cNvGraphicFramePr>
            <a:graphicFrameLocks noChangeAspect="1"/>
          </p:cNvGraphicFramePr>
          <p:nvPr>
            <p:extLst>
              <p:ext uri="{D42A27DB-BD31-4B8C-83A1-F6EECF244321}">
                <p14:modId xmlns:p14="http://schemas.microsoft.com/office/powerpoint/2010/main" val="1335342836"/>
              </p:ext>
            </p:extLst>
          </p:nvPr>
        </p:nvGraphicFramePr>
        <p:xfrm>
          <a:off x="2125158" y="2292782"/>
          <a:ext cx="1597602" cy="539750"/>
        </p:xfrm>
        <a:graphic>
          <a:graphicData uri="http://schemas.openxmlformats.org/presentationml/2006/ole">
            <mc:AlternateContent xmlns:mc="http://schemas.openxmlformats.org/markup-compatibility/2006">
              <mc:Choice xmlns:v="urn:schemas-microsoft-com:vml" Requires="v">
                <p:oleObj name="Equation" r:id="rId7" imgW="901440" imgH="304560" progId="Equation.DSMT4">
                  <p:embed/>
                </p:oleObj>
              </mc:Choice>
              <mc:Fallback>
                <p:oleObj name="Equation" r:id="rId7" imgW="901440" imgH="304560" progId="Equation.DSMT4">
                  <p:embed/>
                  <p:pic>
                    <p:nvPicPr>
                      <p:cNvPr id="9" name="Object 8">
                        <a:extLst>
                          <a:ext uri="{FF2B5EF4-FFF2-40B4-BE49-F238E27FC236}">
                            <a16:creationId xmlns:a16="http://schemas.microsoft.com/office/drawing/2014/main" id="{BF9AC80F-6218-44F6-B471-E8B093C535D2}"/>
                          </a:ext>
                        </a:extLst>
                      </p:cNvPr>
                      <p:cNvPicPr/>
                      <p:nvPr/>
                    </p:nvPicPr>
                    <p:blipFill>
                      <a:blip r:embed="rId8"/>
                      <a:stretch>
                        <a:fillRect/>
                      </a:stretch>
                    </p:blipFill>
                    <p:spPr>
                      <a:xfrm>
                        <a:off x="2125158" y="2292782"/>
                        <a:ext cx="1597602" cy="53975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D8DA79A1-64AE-424F-99F0-0911E40BD5D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46560157"/>
      </p:ext>
    </p:extLst>
  </p:cSld>
  <p:clrMapOvr>
    <a:masterClrMapping/>
  </p:clrMapOvr>
  <mc:AlternateContent xmlns:mc="http://schemas.openxmlformats.org/markup-compatibility/2006">
    <mc:Choice xmlns:p14="http://schemas.microsoft.com/office/powerpoint/2010/main" Requires="p14">
      <p:transition spd="slow" p14:dur="2000" advTm="48842"/>
    </mc:Choice>
    <mc:Fallback>
      <p:transition spd="slow" advTm="48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078D43F-CB18-4556-9DCE-846009B2E6A5}"/>
              </a:ext>
            </a:extLst>
          </p:cNvPr>
          <p:cNvPicPr>
            <a:picLocks noChangeAspect="1"/>
          </p:cNvPicPr>
          <p:nvPr/>
        </p:nvPicPr>
        <p:blipFill>
          <a:blip r:embed="rId5"/>
          <a:srcRect/>
          <a:stretch/>
        </p:blipFill>
        <p:spPr>
          <a:xfrm>
            <a:off x="4268791" y="3600284"/>
            <a:ext cx="3067704" cy="3067704"/>
          </a:xfrm>
          <a:prstGeom prst="rect">
            <a:avLst/>
          </a:prstGeom>
        </p:spPr>
      </p:pic>
      <p:pic>
        <p:nvPicPr>
          <p:cNvPr id="20" name="Picture 19">
            <a:extLst>
              <a:ext uri="{FF2B5EF4-FFF2-40B4-BE49-F238E27FC236}">
                <a16:creationId xmlns:a16="http://schemas.microsoft.com/office/drawing/2014/main" id="{B998B43B-348D-4606-8F8F-F3971BABD107}"/>
              </a:ext>
            </a:extLst>
          </p:cNvPr>
          <p:cNvPicPr>
            <a:picLocks noChangeAspect="1"/>
          </p:cNvPicPr>
          <p:nvPr/>
        </p:nvPicPr>
        <p:blipFill>
          <a:blip r:embed="rId6"/>
          <a:stretch>
            <a:fillRect/>
          </a:stretch>
        </p:blipFill>
        <p:spPr>
          <a:xfrm>
            <a:off x="218442" y="3603329"/>
            <a:ext cx="3811590" cy="3067704"/>
          </a:xfrm>
          <a:prstGeom prst="rect">
            <a:avLst/>
          </a:prstGeom>
        </p:spPr>
      </p:pic>
      <p:sp>
        <p:nvSpPr>
          <p:cNvPr id="2" name="Title 1">
            <a:extLst>
              <a:ext uri="{FF2B5EF4-FFF2-40B4-BE49-F238E27FC236}">
                <a16:creationId xmlns:a16="http://schemas.microsoft.com/office/drawing/2014/main" id="{378DB6EA-56F3-4A27-9EF5-FFFD25A013F4}"/>
              </a:ext>
            </a:extLst>
          </p:cNvPr>
          <p:cNvSpPr>
            <a:spLocks noGrp="1"/>
          </p:cNvSpPr>
          <p:nvPr>
            <p:ph type="title"/>
          </p:nvPr>
        </p:nvSpPr>
        <p:spPr/>
        <p:txBody>
          <a:bodyPr/>
          <a:lstStyle/>
          <a:p>
            <a:r>
              <a:rPr lang="en-US" dirty="0"/>
              <a:t>The gradient</a:t>
            </a:r>
          </a:p>
        </p:txBody>
      </p:sp>
      <p:sp>
        <p:nvSpPr>
          <p:cNvPr id="3" name="Content Placeholder 2">
            <a:extLst>
              <a:ext uri="{FF2B5EF4-FFF2-40B4-BE49-F238E27FC236}">
                <a16:creationId xmlns:a16="http://schemas.microsoft.com/office/drawing/2014/main" id="{001D291E-9C55-4894-9605-5819F81F1535}"/>
              </a:ext>
            </a:extLst>
          </p:cNvPr>
          <p:cNvSpPr>
            <a:spLocks noGrp="1"/>
          </p:cNvSpPr>
          <p:nvPr>
            <p:ph idx="1"/>
          </p:nvPr>
        </p:nvSpPr>
        <p:spPr/>
        <p:txBody>
          <a:bodyPr/>
          <a:lstStyle/>
          <a:p>
            <a:r>
              <a:rPr lang="en-US" dirty="0"/>
              <a:t>The opposite direction is the direction of steepest descent,</a:t>
            </a:r>
            <a:br>
              <a:rPr lang="en-US" dirty="0"/>
            </a:br>
            <a:r>
              <a:rPr lang="en-US" dirty="0"/>
              <a:t>	but it does not point directly at the minimum</a:t>
            </a:r>
          </a:p>
          <a:p>
            <a:pPr lvl="1"/>
            <a:r>
              <a:rPr lang="en-US" dirty="0"/>
              <a:t>It does, however, move us in the direction of that minimum</a:t>
            </a:r>
          </a:p>
          <a:p>
            <a:pPr marL="0" indent="0">
              <a:buNone/>
            </a:pP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26877A3-1E1D-48BD-B5AE-3B09B8931A73}"/>
              </a:ext>
            </a:extLst>
          </p:cNvPr>
          <p:cNvSpPr>
            <a:spLocks noGrp="1"/>
          </p:cNvSpPr>
          <p:nvPr>
            <p:ph type="ftr" sz="quarter" idx="11"/>
          </p:nvPr>
        </p:nvSpPr>
        <p:spPr/>
        <p:txBody>
          <a:bodyPr/>
          <a:lstStyle/>
          <a:p>
            <a:r>
              <a:rPr lang="en-US"/>
              <a:t>Gradient descent</a:t>
            </a:r>
            <a:endParaRPr lang="en-CA" dirty="0"/>
          </a:p>
        </p:txBody>
      </p:sp>
      <p:sp>
        <p:nvSpPr>
          <p:cNvPr id="5" name="Slide Number Placeholder 4">
            <a:extLst>
              <a:ext uri="{FF2B5EF4-FFF2-40B4-BE49-F238E27FC236}">
                <a16:creationId xmlns:a16="http://schemas.microsoft.com/office/drawing/2014/main" id="{06D2A633-6C62-4C9B-A097-80DF9AD889AF}"/>
              </a:ext>
            </a:extLst>
          </p:cNvPr>
          <p:cNvSpPr>
            <a:spLocks noGrp="1"/>
          </p:cNvSpPr>
          <p:nvPr>
            <p:ph type="sldNum" sz="quarter" idx="12"/>
          </p:nvPr>
        </p:nvSpPr>
        <p:spPr/>
        <p:txBody>
          <a:bodyPr/>
          <a:lstStyle/>
          <a:p>
            <a:fld id="{42EF6DC8-DA9C-4533-8A40-BB00A2545AF8}" type="slidenum">
              <a:rPr lang="en-CA" smtClean="0"/>
              <a:pPr/>
              <a:t>11</a:t>
            </a:fld>
            <a:endParaRPr lang="en-CA"/>
          </a:p>
        </p:txBody>
      </p:sp>
      <p:sp>
        <p:nvSpPr>
          <p:cNvPr id="8" name="Oval 7">
            <a:extLst>
              <a:ext uri="{FF2B5EF4-FFF2-40B4-BE49-F238E27FC236}">
                <a16:creationId xmlns:a16="http://schemas.microsoft.com/office/drawing/2014/main" id="{E7FF9829-8B9D-4E56-B451-031095861C0A}"/>
              </a:ext>
            </a:extLst>
          </p:cNvPr>
          <p:cNvSpPr/>
          <p:nvPr/>
        </p:nvSpPr>
        <p:spPr>
          <a:xfrm>
            <a:off x="6071556" y="44675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77B3B29F-F199-4213-90A9-2C9E1AE4DCF5}"/>
              </a:ext>
            </a:extLst>
          </p:cNvPr>
          <p:cNvCxnSpPr>
            <a:cxnSpLocks/>
          </p:cNvCxnSpPr>
          <p:nvPr/>
        </p:nvCxnSpPr>
        <p:spPr>
          <a:xfrm flipH="1" flipV="1">
            <a:off x="6117276" y="4503061"/>
            <a:ext cx="984689" cy="1315166"/>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A0700BF0-4937-4AE3-9E2B-9A29C40C665F}"/>
              </a:ext>
            </a:extLst>
          </p:cNvPr>
          <p:cNvSpPr/>
          <p:nvPr/>
        </p:nvSpPr>
        <p:spPr>
          <a:xfrm>
            <a:off x="2520818" y="608570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D84521DE-2A0B-4725-97F5-CDD82830E99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78470357"/>
      </p:ext>
    </p:extLst>
  </p:cSld>
  <p:clrMapOvr>
    <a:masterClrMapping/>
  </p:clrMapOvr>
  <mc:AlternateContent xmlns:mc="http://schemas.openxmlformats.org/markup-compatibility/2006">
    <mc:Choice xmlns:p14="http://schemas.microsoft.com/office/powerpoint/2010/main" Requires="p14">
      <p:transition spd="slow" p14:dur="2000" advTm="37905"/>
    </mc:Choice>
    <mc:Fallback>
      <p:transition spd="slow" advTm="37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DB6EA-56F3-4A27-9EF5-FFFD25A013F4}"/>
              </a:ext>
            </a:extLst>
          </p:cNvPr>
          <p:cNvSpPr>
            <a:spLocks noGrp="1"/>
          </p:cNvSpPr>
          <p:nvPr>
            <p:ph type="title"/>
          </p:nvPr>
        </p:nvSpPr>
        <p:spPr/>
        <p:txBody>
          <a:bodyPr/>
          <a:lstStyle/>
          <a:p>
            <a:r>
              <a:rPr lang="en-US" dirty="0"/>
              <a:t>A real-valued function of a real variable</a:t>
            </a:r>
          </a:p>
        </p:txBody>
      </p:sp>
      <p:sp>
        <p:nvSpPr>
          <p:cNvPr id="3" name="Content Placeholder 2">
            <a:extLst>
              <a:ext uri="{FF2B5EF4-FFF2-40B4-BE49-F238E27FC236}">
                <a16:creationId xmlns:a16="http://schemas.microsoft.com/office/drawing/2014/main" id="{001D291E-9C55-4894-9605-5819F81F1535}"/>
              </a:ext>
            </a:extLst>
          </p:cNvPr>
          <p:cNvSpPr>
            <a:spLocks noGrp="1"/>
          </p:cNvSpPr>
          <p:nvPr>
            <p:ph idx="1"/>
          </p:nvPr>
        </p:nvSpPr>
        <p:spPr/>
        <p:txBody>
          <a:bodyPr/>
          <a:lstStyle/>
          <a:p>
            <a:r>
              <a:rPr lang="en-US" dirty="0"/>
              <a:t>Notice now that                             has one real variable </a:t>
            </a:r>
            <a:r>
              <a:rPr lang="en-US" i="1" dirty="0">
                <a:latin typeface="Symbol" panose="05050102010706020507" pitchFamily="18" charset="2"/>
              </a:rPr>
              <a:t>a</a:t>
            </a:r>
            <a:endParaRPr lang="en-US" dirty="0"/>
          </a:p>
          <a:p>
            <a:endParaRPr lang="en-US" dirty="0">
              <a:latin typeface="Times New Roman" panose="02020603050405020304" pitchFamily="18" charset="0"/>
            </a:endParaRPr>
          </a:p>
          <a:p>
            <a:r>
              <a:rPr lang="en-US" dirty="0">
                <a:latin typeface="Times New Roman" panose="02020603050405020304" pitchFamily="18" charset="0"/>
              </a:rPr>
              <a:t>Thus,                                is a real-value function of a real variable</a:t>
            </a:r>
          </a:p>
          <a:p>
            <a:endParaRPr lang="en-US" dirty="0">
              <a:latin typeface="Times New Roman" panose="02020603050405020304" pitchFamily="18" charset="0"/>
            </a:endParaRPr>
          </a:p>
          <a:p>
            <a:endParaRPr lang="en-US" dirty="0">
              <a:latin typeface="Times New Roman" panose="02020603050405020304" pitchFamily="18" charset="0"/>
            </a:endParaRPr>
          </a:p>
          <a:p>
            <a:r>
              <a:rPr lang="en-US" dirty="0">
                <a:latin typeface="Times New Roman" panose="02020603050405020304" pitchFamily="18" charset="0"/>
              </a:rPr>
              <a:t>In our example, we had</a:t>
            </a:r>
          </a:p>
          <a:p>
            <a:endParaRPr lang="en-US" dirty="0">
              <a:latin typeface="Times New Roman" panose="02020603050405020304" pitchFamily="18" charset="0"/>
            </a:endParaRPr>
          </a:p>
          <a:p>
            <a:r>
              <a:rPr lang="en-US" dirty="0">
                <a:latin typeface="Times New Roman" panose="02020603050405020304" pitchFamily="18" charset="0"/>
              </a:rPr>
              <a:t>Substituting this into the function, we have:</a:t>
            </a:r>
          </a:p>
          <a:p>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26877A3-1E1D-48BD-B5AE-3B09B8931A73}"/>
              </a:ext>
            </a:extLst>
          </p:cNvPr>
          <p:cNvSpPr>
            <a:spLocks noGrp="1"/>
          </p:cNvSpPr>
          <p:nvPr>
            <p:ph type="ftr" sz="quarter" idx="11"/>
          </p:nvPr>
        </p:nvSpPr>
        <p:spPr/>
        <p:txBody>
          <a:bodyPr/>
          <a:lstStyle/>
          <a:p>
            <a:r>
              <a:rPr lang="en-US"/>
              <a:t>Gradient descent</a:t>
            </a:r>
            <a:endParaRPr lang="en-CA" dirty="0"/>
          </a:p>
        </p:txBody>
      </p:sp>
      <p:sp>
        <p:nvSpPr>
          <p:cNvPr id="5" name="Slide Number Placeholder 4">
            <a:extLst>
              <a:ext uri="{FF2B5EF4-FFF2-40B4-BE49-F238E27FC236}">
                <a16:creationId xmlns:a16="http://schemas.microsoft.com/office/drawing/2014/main" id="{06D2A633-6C62-4C9B-A097-80DF9AD889AF}"/>
              </a:ext>
            </a:extLst>
          </p:cNvPr>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10" name="Object 9">
            <a:extLst>
              <a:ext uri="{FF2B5EF4-FFF2-40B4-BE49-F238E27FC236}">
                <a16:creationId xmlns:a16="http://schemas.microsoft.com/office/drawing/2014/main" id="{5D3FBF45-8FF3-4CCE-B714-128EB6FD5FC8}"/>
              </a:ext>
            </a:extLst>
          </p:cNvPr>
          <p:cNvGraphicFramePr>
            <a:graphicFrameLocks noChangeAspect="1"/>
          </p:cNvGraphicFramePr>
          <p:nvPr>
            <p:extLst>
              <p:ext uri="{D42A27DB-BD31-4B8C-83A1-F6EECF244321}">
                <p14:modId xmlns:p14="http://schemas.microsoft.com/office/powerpoint/2010/main" val="808096693"/>
              </p:ext>
            </p:extLst>
          </p:nvPr>
        </p:nvGraphicFramePr>
        <p:xfrm>
          <a:off x="2901014" y="1558635"/>
          <a:ext cx="1597602" cy="539750"/>
        </p:xfrm>
        <a:graphic>
          <a:graphicData uri="http://schemas.openxmlformats.org/presentationml/2006/ole">
            <mc:AlternateContent xmlns:mc="http://schemas.openxmlformats.org/markup-compatibility/2006">
              <mc:Choice xmlns:v="urn:schemas-microsoft-com:vml" Requires="v">
                <p:oleObj name="Equation" r:id="rId5" imgW="901440" imgH="304560" progId="Equation.DSMT4">
                  <p:embed/>
                </p:oleObj>
              </mc:Choice>
              <mc:Fallback>
                <p:oleObj name="Equation" r:id="rId5" imgW="901440" imgH="304560" progId="Equation.DSMT4">
                  <p:embed/>
                  <p:pic>
                    <p:nvPicPr>
                      <p:cNvPr id="10" name="Object 9">
                        <a:extLst>
                          <a:ext uri="{FF2B5EF4-FFF2-40B4-BE49-F238E27FC236}">
                            <a16:creationId xmlns:a16="http://schemas.microsoft.com/office/drawing/2014/main" id="{5D3FBF45-8FF3-4CCE-B714-128EB6FD5FC8}"/>
                          </a:ext>
                        </a:extLst>
                      </p:cNvPr>
                      <p:cNvPicPr/>
                      <p:nvPr/>
                    </p:nvPicPr>
                    <p:blipFill>
                      <a:blip r:embed="rId6"/>
                      <a:stretch>
                        <a:fillRect/>
                      </a:stretch>
                    </p:blipFill>
                    <p:spPr>
                      <a:xfrm>
                        <a:off x="2901014" y="1558635"/>
                        <a:ext cx="1597602" cy="5397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E524014C-C610-4BBB-9AA1-CD8F90B293AD}"/>
              </a:ext>
            </a:extLst>
          </p:cNvPr>
          <p:cNvGraphicFramePr>
            <a:graphicFrameLocks noChangeAspect="1"/>
          </p:cNvGraphicFramePr>
          <p:nvPr>
            <p:extLst>
              <p:ext uri="{D42A27DB-BD31-4B8C-83A1-F6EECF244321}">
                <p14:modId xmlns:p14="http://schemas.microsoft.com/office/powerpoint/2010/main" val="795869027"/>
              </p:ext>
            </p:extLst>
          </p:nvPr>
        </p:nvGraphicFramePr>
        <p:xfrm>
          <a:off x="1606479" y="2322510"/>
          <a:ext cx="2024062" cy="652462"/>
        </p:xfrm>
        <a:graphic>
          <a:graphicData uri="http://schemas.openxmlformats.org/presentationml/2006/ole">
            <mc:AlternateContent xmlns:mc="http://schemas.openxmlformats.org/markup-compatibility/2006">
              <mc:Choice xmlns:v="urn:schemas-microsoft-com:vml" Requires="v">
                <p:oleObj name="Equation" r:id="rId7" imgW="1143000" imgH="368280" progId="Equation.DSMT4">
                  <p:embed/>
                </p:oleObj>
              </mc:Choice>
              <mc:Fallback>
                <p:oleObj name="Equation" r:id="rId7" imgW="1143000" imgH="368280" progId="Equation.DSMT4">
                  <p:embed/>
                  <p:pic>
                    <p:nvPicPr>
                      <p:cNvPr id="10" name="Object 9">
                        <a:extLst>
                          <a:ext uri="{FF2B5EF4-FFF2-40B4-BE49-F238E27FC236}">
                            <a16:creationId xmlns:a16="http://schemas.microsoft.com/office/drawing/2014/main" id="{5D3FBF45-8FF3-4CCE-B714-128EB6FD5FC8}"/>
                          </a:ext>
                        </a:extLst>
                      </p:cNvPr>
                      <p:cNvPicPr/>
                      <p:nvPr/>
                    </p:nvPicPr>
                    <p:blipFill>
                      <a:blip r:embed="rId8"/>
                      <a:stretch>
                        <a:fillRect/>
                      </a:stretch>
                    </p:blipFill>
                    <p:spPr>
                      <a:xfrm>
                        <a:off x="1606479" y="2322510"/>
                        <a:ext cx="2024062" cy="65246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1CD44985-D2BD-4D7A-AF95-134F5F7C6CF9}"/>
              </a:ext>
            </a:extLst>
          </p:cNvPr>
          <p:cNvGraphicFramePr>
            <a:graphicFrameLocks noChangeAspect="1"/>
          </p:cNvGraphicFramePr>
          <p:nvPr>
            <p:extLst>
              <p:ext uri="{D42A27DB-BD31-4B8C-83A1-F6EECF244321}">
                <p14:modId xmlns:p14="http://schemas.microsoft.com/office/powerpoint/2010/main" val="2809368136"/>
              </p:ext>
            </p:extLst>
          </p:nvPr>
        </p:nvGraphicFramePr>
        <p:xfrm>
          <a:off x="2314734" y="5655091"/>
          <a:ext cx="5421313" cy="1087438"/>
        </p:xfrm>
        <a:graphic>
          <a:graphicData uri="http://schemas.openxmlformats.org/presentationml/2006/ole">
            <mc:AlternateContent xmlns:mc="http://schemas.openxmlformats.org/markup-compatibility/2006">
              <mc:Choice xmlns:v="urn:schemas-microsoft-com:vml" Requires="v">
                <p:oleObj name="Equation" r:id="rId9" imgW="2781000" imgH="558720" progId="Equation.DSMT4">
                  <p:embed/>
                </p:oleObj>
              </mc:Choice>
              <mc:Fallback>
                <p:oleObj name="Equation" r:id="rId9" imgW="2781000" imgH="558720" progId="Equation.DSMT4">
                  <p:embed/>
                  <p:pic>
                    <p:nvPicPr>
                      <p:cNvPr id="17" name="Object 16">
                        <a:extLst>
                          <a:ext uri="{FF2B5EF4-FFF2-40B4-BE49-F238E27FC236}">
                            <a16:creationId xmlns:a16="http://schemas.microsoft.com/office/drawing/2014/main" id="{90102265-BB65-4479-8E3A-4A142B1D6803}"/>
                          </a:ext>
                        </a:extLst>
                      </p:cNvPr>
                      <p:cNvPicPr/>
                      <p:nvPr/>
                    </p:nvPicPr>
                    <p:blipFill>
                      <a:blip r:embed="rId10"/>
                      <a:stretch>
                        <a:fillRect/>
                      </a:stretch>
                    </p:blipFill>
                    <p:spPr>
                      <a:xfrm>
                        <a:off x="2314734" y="5655091"/>
                        <a:ext cx="5421313" cy="108743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EDD35C06-88C8-4500-8C4F-022376556EF7}"/>
              </a:ext>
            </a:extLst>
          </p:cNvPr>
          <p:cNvGraphicFramePr>
            <a:graphicFrameLocks noChangeAspect="1"/>
          </p:cNvGraphicFramePr>
          <p:nvPr>
            <p:extLst>
              <p:ext uri="{D42A27DB-BD31-4B8C-83A1-F6EECF244321}">
                <p14:modId xmlns:p14="http://schemas.microsoft.com/office/powerpoint/2010/main" val="1064265284"/>
              </p:ext>
            </p:extLst>
          </p:nvPr>
        </p:nvGraphicFramePr>
        <p:xfrm>
          <a:off x="3668499" y="3374886"/>
          <a:ext cx="3416300" cy="890588"/>
        </p:xfrm>
        <a:graphic>
          <a:graphicData uri="http://schemas.openxmlformats.org/presentationml/2006/ole">
            <mc:AlternateContent xmlns:mc="http://schemas.openxmlformats.org/markup-compatibility/2006">
              <mc:Choice xmlns:v="urn:schemas-microsoft-com:vml" Requires="v">
                <p:oleObj name="Equation" r:id="rId11" imgW="1752480" imgH="457200" progId="Equation.DSMT4">
                  <p:embed/>
                </p:oleObj>
              </mc:Choice>
              <mc:Fallback>
                <p:oleObj name="Equation" r:id="rId11" imgW="1752480" imgH="457200" progId="Equation.DSMT4">
                  <p:embed/>
                  <p:pic>
                    <p:nvPicPr>
                      <p:cNvPr id="15" name="Object 14">
                        <a:extLst>
                          <a:ext uri="{FF2B5EF4-FFF2-40B4-BE49-F238E27FC236}">
                            <a16:creationId xmlns:a16="http://schemas.microsoft.com/office/drawing/2014/main" id="{AC73576B-CEF6-4907-BE1E-933EE6E0638F}"/>
                          </a:ext>
                        </a:extLst>
                      </p:cNvPr>
                      <p:cNvPicPr/>
                      <p:nvPr/>
                    </p:nvPicPr>
                    <p:blipFill>
                      <a:blip r:embed="rId12"/>
                      <a:stretch>
                        <a:fillRect/>
                      </a:stretch>
                    </p:blipFill>
                    <p:spPr>
                      <a:xfrm>
                        <a:off x="3668499" y="3374886"/>
                        <a:ext cx="3416300" cy="890588"/>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F45F2B3D-3749-4D01-B8F4-C481EF0DD0C2}"/>
              </a:ext>
            </a:extLst>
          </p:cNvPr>
          <p:cNvGraphicFramePr>
            <a:graphicFrameLocks noChangeAspect="1"/>
          </p:cNvGraphicFramePr>
          <p:nvPr>
            <p:extLst>
              <p:ext uri="{D42A27DB-BD31-4B8C-83A1-F6EECF244321}">
                <p14:modId xmlns:p14="http://schemas.microsoft.com/office/powerpoint/2010/main" val="3879855227"/>
              </p:ext>
            </p:extLst>
          </p:nvPr>
        </p:nvGraphicFramePr>
        <p:xfrm>
          <a:off x="342422" y="4729732"/>
          <a:ext cx="3789363" cy="890588"/>
        </p:xfrm>
        <a:graphic>
          <a:graphicData uri="http://schemas.openxmlformats.org/presentationml/2006/ole">
            <mc:AlternateContent xmlns:mc="http://schemas.openxmlformats.org/markup-compatibility/2006">
              <mc:Choice xmlns:v="urn:schemas-microsoft-com:vml" Requires="v">
                <p:oleObj name="Equation" r:id="rId13" imgW="1942920" imgH="457200" progId="Equation.DSMT4">
                  <p:embed/>
                </p:oleObj>
              </mc:Choice>
              <mc:Fallback>
                <p:oleObj name="Equation" r:id="rId13" imgW="1942920" imgH="457200" progId="Equation.DSMT4">
                  <p:embed/>
                  <p:pic>
                    <p:nvPicPr>
                      <p:cNvPr id="12" name="Object 11">
                        <a:extLst>
                          <a:ext uri="{FF2B5EF4-FFF2-40B4-BE49-F238E27FC236}">
                            <a16:creationId xmlns:a16="http://schemas.microsoft.com/office/drawing/2014/main" id="{1CD44985-D2BD-4D7A-AF95-134F5F7C6CF9}"/>
                          </a:ext>
                        </a:extLst>
                      </p:cNvPr>
                      <p:cNvPicPr/>
                      <p:nvPr/>
                    </p:nvPicPr>
                    <p:blipFill>
                      <a:blip r:embed="rId14"/>
                      <a:stretch>
                        <a:fillRect/>
                      </a:stretch>
                    </p:blipFill>
                    <p:spPr>
                      <a:xfrm>
                        <a:off x="342422" y="4729732"/>
                        <a:ext cx="3789363" cy="890588"/>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F2D6AD1D-1EE4-4324-BEEA-326AFE7087DD}"/>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50178454"/>
      </p:ext>
    </p:extLst>
  </p:cSld>
  <p:clrMapOvr>
    <a:masterClrMapping/>
  </p:clrMapOvr>
  <mc:AlternateContent xmlns:mc="http://schemas.openxmlformats.org/markup-compatibility/2006">
    <mc:Choice xmlns:p14="http://schemas.microsoft.com/office/powerpoint/2010/main" Requires="p14">
      <p:transition spd="slow" p14:dur="2000" advTm="98676"/>
    </mc:Choice>
    <mc:Fallback>
      <p:transition spd="slow" advTm="98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283E6-5A25-4A92-B3E3-937C6B9ECB62}"/>
              </a:ext>
            </a:extLst>
          </p:cNvPr>
          <p:cNvSpPr>
            <a:spLocks noGrp="1"/>
          </p:cNvSpPr>
          <p:nvPr>
            <p:ph type="title"/>
          </p:nvPr>
        </p:nvSpPr>
        <p:spPr/>
        <p:txBody>
          <a:bodyPr/>
          <a:lstStyle/>
          <a:p>
            <a:r>
              <a:rPr lang="en-US" dirty="0"/>
              <a:t>Possible strategies</a:t>
            </a:r>
          </a:p>
        </p:txBody>
      </p:sp>
      <p:sp>
        <p:nvSpPr>
          <p:cNvPr id="3" name="Content Placeholder 2">
            <a:extLst>
              <a:ext uri="{FF2B5EF4-FFF2-40B4-BE49-F238E27FC236}">
                <a16:creationId xmlns:a16="http://schemas.microsoft.com/office/drawing/2014/main" id="{AC5C54E0-5DB8-4ADC-845E-38B841EB2C75}"/>
              </a:ext>
            </a:extLst>
          </p:cNvPr>
          <p:cNvSpPr>
            <a:spLocks noGrp="1"/>
          </p:cNvSpPr>
          <p:nvPr>
            <p:ph idx="1"/>
          </p:nvPr>
        </p:nvSpPr>
        <p:spPr/>
        <p:txBody>
          <a:bodyPr/>
          <a:lstStyle/>
          <a:p>
            <a:r>
              <a:rPr lang="en-US" dirty="0"/>
              <a:t>Once we find the gradient at </a:t>
            </a:r>
            <a:r>
              <a:rPr lang="en-US" b="1" dirty="0" err="1"/>
              <a:t>u</a:t>
            </a:r>
            <a:r>
              <a:rPr lang="en-US" i="1" baseline="-25000" dirty="0" err="1"/>
              <a:t>k</a:t>
            </a:r>
            <a:r>
              <a:rPr lang="en-US" dirty="0"/>
              <a:t>, we have one of two strategies:</a:t>
            </a:r>
          </a:p>
          <a:p>
            <a:pPr lvl="1"/>
            <a:r>
              <a:rPr lang="en-US" dirty="0"/>
              <a:t>Move one step in that direction and try again</a:t>
            </a:r>
          </a:p>
          <a:p>
            <a:pPr lvl="1"/>
            <a:r>
              <a:rPr lang="en-US" dirty="0"/>
              <a:t>Find a local minimum in that direction and only then try again</a:t>
            </a:r>
          </a:p>
        </p:txBody>
      </p:sp>
      <p:sp>
        <p:nvSpPr>
          <p:cNvPr id="4" name="Footer Placeholder 3">
            <a:extLst>
              <a:ext uri="{FF2B5EF4-FFF2-40B4-BE49-F238E27FC236}">
                <a16:creationId xmlns:a16="http://schemas.microsoft.com/office/drawing/2014/main" id="{A9C8A1CC-A27B-46DA-85BB-8C4EFE06F593}"/>
              </a:ext>
            </a:extLst>
          </p:cNvPr>
          <p:cNvSpPr>
            <a:spLocks noGrp="1"/>
          </p:cNvSpPr>
          <p:nvPr>
            <p:ph type="ftr" sz="quarter" idx="11"/>
          </p:nvPr>
        </p:nvSpPr>
        <p:spPr/>
        <p:txBody>
          <a:bodyPr/>
          <a:lstStyle/>
          <a:p>
            <a:r>
              <a:rPr lang="en-US"/>
              <a:t>Gradient descent</a:t>
            </a:r>
            <a:endParaRPr lang="en-CA" dirty="0"/>
          </a:p>
        </p:txBody>
      </p:sp>
      <p:sp>
        <p:nvSpPr>
          <p:cNvPr id="5" name="Slide Number Placeholder 4">
            <a:extLst>
              <a:ext uri="{FF2B5EF4-FFF2-40B4-BE49-F238E27FC236}">
                <a16:creationId xmlns:a16="http://schemas.microsoft.com/office/drawing/2014/main" id="{8010F85A-9777-43C8-B52D-492D61804B81}"/>
              </a:ext>
            </a:extLst>
          </p:cNvPr>
          <p:cNvSpPr>
            <a:spLocks noGrp="1"/>
          </p:cNvSpPr>
          <p:nvPr>
            <p:ph type="sldNum" sz="quarter" idx="12"/>
          </p:nvPr>
        </p:nvSpPr>
        <p:spPr/>
        <p:txBody>
          <a:bodyPr/>
          <a:lstStyle/>
          <a:p>
            <a:fld id="{42EF6DC8-DA9C-4533-8A40-BB00A2545AF8}" type="slidenum">
              <a:rPr lang="en-CA" smtClean="0"/>
              <a:pPr/>
              <a:t>13</a:t>
            </a:fld>
            <a:endParaRPr lang="en-CA"/>
          </a:p>
        </p:txBody>
      </p:sp>
      <p:pic>
        <p:nvPicPr>
          <p:cNvPr id="17" name="Picture 16">
            <a:extLst>
              <a:ext uri="{FF2B5EF4-FFF2-40B4-BE49-F238E27FC236}">
                <a16:creationId xmlns:a16="http://schemas.microsoft.com/office/drawing/2014/main" id="{7B0ACBD6-8942-431A-8BE2-65B65DCB57C2}"/>
              </a:ext>
            </a:extLst>
          </p:cNvPr>
          <p:cNvPicPr>
            <a:picLocks noChangeAspect="1"/>
          </p:cNvPicPr>
          <p:nvPr/>
        </p:nvPicPr>
        <p:blipFill>
          <a:blip r:embed="rId5"/>
          <a:srcRect/>
          <a:stretch/>
        </p:blipFill>
        <p:spPr>
          <a:xfrm>
            <a:off x="4981855" y="3192683"/>
            <a:ext cx="3067704" cy="3067704"/>
          </a:xfrm>
          <a:prstGeom prst="rect">
            <a:avLst/>
          </a:prstGeom>
        </p:spPr>
      </p:pic>
      <p:sp>
        <p:nvSpPr>
          <p:cNvPr id="18" name="Oval 17">
            <a:extLst>
              <a:ext uri="{FF2B5EF4-FFF2-40B4-BE49-F238E27FC236}">
                <a16:creationId xmlns:a16="http://schemas.microsoft.com/office/drawing/2014/main" id="{42ED21B3-561C-46F3-9910-87D93CE4055F}"/>
              </a:ext>
            </a:extLst>
          </p:cNvPr>
          <p:cNvSpPr/>
          <p:nvPr/>
        </p:nvSpPr>
        <p:spPr>
          <a:xfrm>
            <a:off x="6784620" y="405995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6E341C6-FC2C-42F1-859F-94047E796C28}"/>
              </a:ext>
            </a:extLst>
          </p:cNvPr>
          <p:cNvPicPr>
            <a:picLocks noChangeAspect="1"/>
          </p:cNvPicPr>
          <p:nvPr/>
        </p:nvPicPr>
        <p:blipFill>
          <a:blip r:embed="rId5"/>
          <a:srcRect/>
          <a:stretch/>
        </p:blipFill>
        <p:spPr>
          <a:xfrm>
            <a:off x="1221247" y="3192683"/>
            <a:ext cx="3067704" cy="3067704"/>
          </a:xfrm>
          <a:prstGeom prst="rect">
            <a:avLst/>
          </a:prstGeom>
        </p:spPr>
      </p:pic>
      <p:sp>
        <p:nvSpPr>
          <p:cNvPr id="20" name="Oval 19">
            <a:extLst>
              <a:ext uri="{FF2B5EF4-FFF2-40B4-BE49-F238E27FC236}">
                <a16:creationId xmlns:a16="http://schemas.microsoft.com/office/drawing/2014/main" id="{F85CB207-A0C8-494F-8DDE-CEEBAF9C26C3}"/>
              </a:ext>
            </a:extLst>
          </p:cNvPr>
          <p:cNvSpPr/>
          <p:nvPr/>
        </p:nvSpPr>
        <p:spPr>
          <a:xfrm>
            <a:off x="3024012" y="405995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FA16F79F-5952-4772-BA04-240E461B1296}"/>
              </a:ext>
            </a:extLst>
          </p:cNvPr>
          <p:cNvCxnSpPr>
            <a:cxnSpLocks/>
          </p:cNvCxnSpPr>
          <p:nvPr/>
        </p:nvCxnSpPr>
        <p:spPr>
          <a:xfrm flipH="1" flipV="1">
            <a:off x="3052954" y="4095460"/>
            <a:ext cx="128016" cy="164592"/>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98C56E9-9A99-4732-BE9C-82106BFCFD2C}"/>
              </a:ext>
            </a:extLst>
          </p:cNvPr>
          <p:cNvCxnSpPr>
            <a:cxnSpLocks/>
          </p:cNvCxnSpPr>
          <p:nvPr/>
        </p:nvCxnSpPr>
        <p:spPr>
          <a:xfrm flipH="1" flipV="1">
            <a:off x="6825726" y="4105675"/>
            <a:ext cx="413274" cy="541826"/>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E61E5D5-EC68-4508-93A5-71DE118F2737}"/>
              </a:ext>
            </a:extLst>
          </p:cNvPr>
          <p:cNvCxnSpPr>
            <a:cxnSpLocks/>
          </p:cNvCxnSpPr>
          <p:nvPr/>
        </p:nvCxnSpPr>
        <p:spPr>
          <a:xfrm flipH="1" flipV="1">
            <a:off x="6165908" y="3243017"/>
            <a:ext cx="1841707" cy="2394386"/>
          </a:xfrm>
          <a:prstGeom prst="straightConnector1">
            <a:avLst/>
          </a:prstGeom>
          <a:ln w="28575">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A395182-62BC-4F50-B3C7-1DD5652F3750}"/>
              </a:ext>
            </a:extLst>
          </p:cNvPr>
          <p:cNvSpPr/>
          <p:nvPr/>
        </p:nvSpPr>
        <p:spPr>
          <a:xfrm>
            <a:off x="7206628" y="461316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67206F16-7D4E-47B1-97B9-12F688297755}"/>
              </a:ext>
            </a:extLst>
          </p:cNvPr>
          <p:cNvCxnSpPr>
            <a:cxnSpLocks/>
          </p:cNvCxnSpPr>
          <p:nvPr/>
        </p:nvCxnSpPr>
        <p:spPr>
          <a:xfrm flipV="1">
            <a:off x="7050072" y="4634402"/>
            <a:ext cx="227488" cy="152400"/>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6239FEE0-2910-4F36-8DE4-AA2A3AFD871F}"/>
              </a:ext>
            </a:extLst>
          </p:cNvPr>
          <p:cNvSpPr/>
          <p:nvPr/>
        </p:nvSpPr>
        <p:spPr>
          <a:xfrm>
            <a:off x="3135250" y="421433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26FE534F-677D-4788-9CF9-72D810F53C11}"/>
              </a:ext>
            </a:extLst>
          </p:cNvPr>
          <p:cNvCxnSpPr>
            <a:cxnSpLocks/>
          </p:cNvCxnSpPr>
          <p:nvPr/>
        </p:nvCxnSpPr>
        <p:spPr>
          <a:xfrm flipH="1" flipV="1">
            <a:off x="3172750" y="4247321"/>
            <a:ext cx="105170" cy="160638"/>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BE1417A8-0380-4A4D-A651-5F7DAB7BDE99}"/>
              </a:ext>
            </a:extLst>
          </p:cNvPr>
          <p:cNvSpPr/>
          <p:nvPr/>
        </p:nvSpPr>
        <p:spPr>
          <a:xfrm>
            <a:off x="3240665" y="437620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F2076A3C-7EDE-4EBF-AC86-92059A0EC959}"/>
              </a:ext>
            </a:extLst>
          </p:cNvPr>
          <p:cNvCxnSpPr>
            <a:cxnSpLocks/>
          </p:cNvCxnSpPr>
          <p:nvPr/>
        </p:nvCxnSpPr>
        <p:spPr>
          <a:xfrm flipH="1" flipV="1">
            <a:off x="3294993" y="4442124"/>
            <a:ext cx="43786" cy="119865"/>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2D44F888-10B4-41EE-BCE3-FE4BABE04D0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51011370"/>
      </p:ext>
    </p:extLst>
  </p:cSld>
  <p:clrMapOvr>
    <a:masterClrMapping/>
  </p:clrMapOvr>
  <mc:AlternateContent xmlns:mc="http://schemas.openxmlformats.org/markup-compatibility/2006">
    <mc:Choice xmlns:p14="http://schemas.microsoft.com/office/powerpoint/2010/main" Requires="p14">
      <p:transition spd="slow" p14:dur="2000" advTm="49496"/>
    </mc:Choice>
    <mc:Fallback>
      <p:transition spd="slow" advTm="49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9"/>
                </p:tgtEl>
              </p:cMediaNode>
            </p:audio>
          </p:childTnLst>
        </p:cTn>
      </p:par>
    </p:tnLst>
    <p:bldLst>
      <p:bldP spid="18" grpId="0" animBg="1"/>
      <p:bldP spid="20" grpId="0" animBg="1"/>
      <p:bldP spid="16" grpId="0" animBg="1"/>
      <p:bldP spid="24"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283E6-5A25-4A92-B3E3-937C6B9ECB62}"/>
              </a:ext>
            </a:extLst>
          </p:cNvPr>
          <p:cNvSpPr>
            <a:spLocks noGrp="1"/>
          </p:cNvSpPr>
          <p:nvPr>
            <p:ph type="title"/>
          </p:nvPr>
        </p:nvSpPr>
        <p:spPr/>
        <p:txBody>
          <a:bodyPr/>
          <a:lstStyle/>
          <a:p>
            <a:r>
              <a:rPr lang="en-US" dirty="0"/>
              <a:t>Possible strategies</a:t>
            </a:r>
          </a:p>
        </p:txBody>
      </p:sp>
      <p:sp>
        <p:nvSpPr>
          <p:cNvPr id="3" name="Content Placeholder 2">
            <a:extLst>
              <a:ext uri="{FF2B5EF4-FFF2-40B4-BE49-F238E27FC236}">
                <a16:creationId xmlns:a16="http://schemas.microsoft.com/office/drawing/2014/main" id="{AC5C54E0-5DB8-4ADC-845E-38B841EB2C75}"/>
              </a:ext>
            </a:extLst>
          </p:cNvPr>
          <p:cNvSpPr>
            <a:spLocks noGrp="1"/>
          </p:cNvSpPr>
          <p:nvPr>
            <p:ph idx="1"/>
          </p:nvPr>
        </p:nvSpPr>
        <p:spPr/>
        <p:txBody>
          <a:bodyPr/>
          <a:lstStyle/>
          <a:p>
            <a:r>
              <a:rPr lang="en-US" dirty="0"/>
              <a:t>Analogies are as follows: determine the direction of steepest descent and:</a:t>
            </a:r>
          </a:p>
          <a:p>
            <a:pPr lvl="1"/>
            <a:r>
              <a:rPr lang="en-US" dirty="0"/>
              <a:t>Take one step in that direction</a:t>
            </a:r>
          </a:p>
          <a:p>
            <a:pPr lvl="1"/>
            <a:r>
              <a:rPr lang="en-US" dirty="0"/>
              <a:t>Move in that direction until you start going uphill</a:t>
            </a:r>
          </a:p>
        </p:txBody>
      </p:sp>
      <p:sp>
        <p:nvSpPr>
          <p:cNvPr id="4" name="Footer Placeholder 3">
            <a:extLst>
              <a:ext uri="{FF2B5EF4-FFF2-40B4-BE49-F238E27FC236}">
                <a16:creationId xmlns:a16="http://schemas.microsoft.com/office/drawing/2014/main" id="{A9C8A1CC-A27B-46DA-85BB-8C4EFE06F593}"/>
              </a:ext>
            </a:extLst>
          </p:cNvPr>
          <p:cNvSpPr>
            <a:spLocks noGrp="1"/>
          </p:cNvSpPr>
          <p:nvPr>
            <p:ph type="ftr" sz="quarter" idx="11"/>
          </p:nvPr>
        </p:nvSpPr>
        <p:spPr/>
        <p:txBody>
          <a:bodyPr/>
          <a:lstStyle/>
          <a:p>
            <a:r>
              <a:rPr lang="en-US"/>
              <a:t>Gradient descent</a:t>
            </a:r>
            <a:endParaRPr lang="en-CA" dirty="0"/>
          </a:p>
        </p:txBody>
      </p:sp>
      <p:sp>
        <p:nvSpPr>
          <p:cNvPr id="5" name="Slide Number Placeholder 4">
            <a:extLst>
              <a:ext uri="{FF2B5EF4-FFF2-40B4-BE49-F238E27FC236}">
                <a16:creationId xmlns:a16="http://schemas.microsoft.com/office/drawing/2014/main" id="{8010F85A-9777-43C8-B52D-492D61804B81}"/>
              </a:ext>
            </a:extLst>
          </p:cNvPr>
          <p:cNvSpPr>
            <a:spLocks noGrp="1"/>
          </p:cNvSpPr>
          <p:nvPr>
            <p:ph type="sldNum" sz="quarter" idx="12"/>
          </p:nvPr>
        </p:nvSpPr>
        <p:spPr/>
        <p:txBody>
          <a:bodyPr/>
          <a:lstStyle/>
          <a:p>
            <a:fld id="{42EF6DC8-DA9C-4533-8A40-BB00A2545AF8}" type="slidenum">
              <a:rPr lang="en-CA" smtClean="0"/>
              <a:pPr/>
              <a:t>14</a:t>
            </a:fld>
            <a:endParaRPr lang="en-CA"/>
          </a:p>
        </p:txBody>
      </p:sp>
      <p:pic>
        <p:nvPicPr>
          <p:cNvPr id="6" name="Picture 5">
            <a:extLst>
              <a:ext uri="{FF2B5EF4-FFF2-40B4-BE49-F238E27FC236}">
                <a16:creationId xmlns:a16="http://schemas.microsoft.com/office/drawing/2014/main" id="{EA90D584-786C-4FF9-A45A-ECE88F4F482C}"/>
              </a:ext>
            </a:extLst>
          </p:cNvPr>
          <p:cNvPicPr>
            <a:picLocks noChangeAspect="1"/>
          </p:cNvPicPr>
          <p:nvPr/>
        </p:nvPicPr>
        <p:blipFill>
          <a:blip r:embed="rId4">
            <a:alphaModFix/>
          </a:blip>
          <a:srcRect/>
          <a:stretch/>
        </p:blipFill>
        <p:spPr>
          <a:xfrm>
            <a:off x="4981855" y="3192683"/>
            <a:ext cx="3067704" cy="3067704"/>
          </a:xfrm>
          <a:prstGeom prst="rect">
            <a:avLst/>
          </a:prstGeom>
        </p:spPr>
      </p:pic>
      <p:sp>
        <p:nvSpPr>
          <p:cNvPr id="7" name="Oval 6">
            <a:extLst>
              <a:ext uri="{FF2B5EF4-FFF2-40B4-BE49-F238E27FC236}">
                <a16:creationId xmlns:a16="http://schemas.microsoft.com/office/drawing/2014/main" id="{9FE8A69F-48C0-433A-BBD5-8828AAA5E371}"/>
              </a:ext>
            </a:extLst>
          </p:cNvPr>
          <p:cNvSpPr/>
          <p:nvPr/>
        </p:nvSpPr>
        <p:spPr>
          <a:xfrm>
            <a:off x="6784620" y="405995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A8D8E79-9D54-4A26-B51E-094E64112355}"/>
              </a:ext>
            </a:extLst>
          </p:cNvPr>
          <p:cNvPicPr>
            <a:picLocks noChangeAspect="1"/>
          </p:cNvPicPr>
          <p:nvPr/>
        </p:nvPicPr>
        <p:blipFill>
          <a:blip r:embed="rId4"/>
          <a:srcRect/>
          <a:stretch/>
        </p:blipFill>
        <p:spPr>
          <a:xfrm>
            <a:off x="1221247" y="3192683"/>
            <a:ext cx="3067704" cy="3067704"/>
          </a:xfrm>
          <a:prstGeom prst="rect">
            <a:avLst/>
          </a:prstGeom>
        </p:spPr>
      </p:pic>
      <p:sp>
        <p:nvSpPr>
          <p:cNvPr id="10" name="Oval 9">
            <a:extLst>
              <a:ext uri="{FF2B5EF4-FFF2-40B4-BE49-F238E27FC236}">
                <a16:creationId xmlns:a16="http://schemas.microsoft.com/office/drawing/2014/main" id="{5EDC3EEE-177F-477F-9036-F00518030252}"/>
              </a:ext>
            </a:extLst>
          </p:cNvPr>
          <p:cNvSpPr/>
          <p:nvPr/>
        </p:nvSpPr>
        <p:spPr>
          <a:xfrm>
            <a:off x="3024012" y="405995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B541CC9C-4040-422B-8511-68B62B1C65B4}"/>
              </a:ext>
            </a:extLst>
          </p:cNvPr>
          <p:cNvCxnSpPr>
            <a:cxnSpLocks/>
          </p:cNvCxnSpPr>
          <p:nvPr/>
        </p:nvCxnSpPr>
        <p:spPr>
          <a:xfrm flipH="1" flipV="1">
            <a:off x="3052954" y="4095460"/>
            <a:ext cx="128016" cy="164592"/>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7D54625-7151-43C6-9361-0A6086A8D729}"/>
              </a:ext>
            </a:extLst>
          </p:cNvPr>
          <p:cNvCxnSpPr>
            <a:cxnSpLocks/>
          </p:cNvCxnSpPr>
          <p:nvPr/>
        </p:nvCxnSpPr>
        <p:spPr>
          <a:xfrm flipH="1" flipV="1">
            <a:off x="6825726" y="4105675"/>
            <a:ext cx="413274" cy="541826"/>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7D14435-244D-4C6F-A779-B598F636B4BE}"/>
              </a:ext>
            </a:extLst>
          </p:cNvPr>
          <p:cNvSpPr/>
          <p:nvPr/>
        </p:nvSpPr>
        <p:spPr>
          <a:xfrm>
            <a:off x="3135250" y="421433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75B37C91-A1A5-48A5-A033-34D2C3D4CED1}"/>
              </a:ext>
            </a:extLst>
          </p:cNvPr>
          <p:cNvCxnSpPr>
            <a:cxnSpLocks/>
          </p:cNvCxnSpPr>
          <p:nvPr/>
        </p:nvCxnSpPr>
        <p:spPr>
          <a:xfrm flipH="1" flipV="1">
            <a:off x="3172750" y="4247321"/>
            <a:ext cx="105170" cy="160638"/>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C90DF7E5-A4A2-493B-9EF4-3C122EF032F4}"/>
              </a:ext>
            </a:extLst>
          </p:cNvPr>
          <p:cNvSpPr/>
          <p:nvPr/>
        </p:nvSpPr>
        <p:spPr>
          <a:xfrm>
            <a:off x="3240665" y="437620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0DB63FA0-2633-4218-97DC-AD9E4BD99A9E}"/>
              </a:ext>
            </a:extLst>
          </p:cNvPr>
          <p:cNvCxnSpPr>
            <a:cxnSpLocks/>
          </p:cNvCxnSpPr>
          <p:nvPr/>
        </p:nvCxnSpPr>
        <p:spPr>
          <a:xfrm flipH="1" flipV="1">
            <a:off x="3294993" y="4442124"/>
            <a:ext cx="43786" cy="119865"/>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C1A3A39A-0467-46DD-B7BE-4C92BA837AB0}"/>
              </a:ext>
            </a:extLst>
          </p:cNvPr>
          <p:cNvSpPr/>
          <p:nvPr/>
        </p:nvSpPr>
        <p:spPr>
          <a:xfrm>
            <a:off x="7206628" y="461316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1181CB94-928F-44C9-AC64-C0CEE87353C7}"/>
              </a:ext>
            </a:extLst>
          </p:cNvPr>
          <p:cNvCxnSpPr>
            <a:cxnSpLocks/>
          </p:cNvCxnSpPr>
          <p:nvPr/>
        </p:nvCxnSpPr>
        <p:spPr>
          <a:xfrm flipV="1">
            <a:off x="7058094" y="4638413"/>
            <a:ext cx="227488" cy="152400"/>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23" name="Audio 22">
            <a:hlinkClick r:id="" action="ppaction://media"/>
            <a:extLst>
              <a:ext uri="{FF2B5EF4-FFF2-40B4-BE49-F238E27FC236}">
                <a16:creationId xmlns:a16="http://schemas.microsoft.com/office/drawing/2014/main" id="{E15520C1-F401-4DD7-96DC-10E0DA35AE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28721281"/>
      </p:ext>
    </p:extLst>
  </p:cSld>
  <p:clrMapOvr>
    <a:masterClrMapping/>
  </p:clrMapOvr>
  <mc:AlternateContent xmlns:mc="http://schemas.openxmlformats.org/markup-compatibility/2006">
    <mc:Choice xmlns:p14="http://schemas.microsoft.com/office/powerpoint/2010/main" Requires="p14">
      <p:transition spd="slow" p14:dur="2000" advTm="18912"/>
    </mc:Choice>
    <mc:Fallback>
      <p:transition spd="slow" advTm="18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283E6-5A25-4A92-B3E3-937C6B9ECB62}"/>
              </a:ext>
            </a:extLst>
          </p:cNvPr>
          <p:cNvSpPr>
            <a:spLocks noGrp="1"/>
          </p:cNvSpPr>
          <p:nvPr>
            <p:ph type="title"/>
          </p:nvPr>
        </p:nvSpPr>
        <p:spPr/>
        <p:txBody>
          <a:bodyPr/>
          <a:lstStyle/>
          <a:p>
            <a:r>
              <a:rPr lang="en-US" dirty="0"/>
              <a:t>Possible strategies</a:t>
            </a:r>
          </a:p>
        </p:txBody>
      </p:sp>
      <p:sp>
        <p:nvSpPr>
          <p:cNvPr id="3" name="Content Placeholder 2">
            <a:extLst>
              <a:ext uri="{FF2B5EF4-FFF2-40B4-BE49-F238E27FC236}">
                <a16:creationId xmlns:a16="http://schemas.microsoft.com/office/drawing/2014/main" id="{AC5C54E0-5DB8-4ADC-845E-38B841EB2C75}"/>
              </a:ext>
            </a:extLst>
          </p:cNvPr>
          <p:cNvSpPr>
            <a:spLocks noGrp="1"/>
          </p:cNvSpPr>
          <p:nvPr>
            <p:ph idx="1"/>
          </p:nvPr>
        </p:nvSpPr>
        <p:spPr/>
        <p:txBody>
          <a:bodyPr/>
          <a:lstStyle/>
          <a:p>
            <a:r>
              <a:rPr lang="en-US" dirty="0"/>
              <a:t>Taking one step and then recalculating the gradient may require significant computational effort at each step</a:t>
            </a:r>
          </a:p>
          <a:p>
            <a:pPr lvl="1"/>
            <a:r>
              <a:rPr lang="en-US" dirty="0"/>
              <a:t>Also, how do we pick the </a:t>
            </a:r>
            <a:r>
              <a:rPr lang="en-US" i="1" dirty="0"/>
              <a:t>optimal </a:t>
            </a:r>
            <a:r>
              <a:rPr lang="en-US" dirty="0"/>
              <a:t>step size?</a:t>
            </a:r>
          </a:p>
        </p:txBody>
      </p:sp>
      <p:sp>
        <p:nvSpPr>
          <p:cNvPr id="4" name="Footer Placeholder 3">
            <a:extLst>
              <a:ext uri="{FF2B5EF4-FFF2-40B4-BE49-F238E27FC236}">
                <a16:creationId xmlns:a16="http://schemas.microsoft.com/office/drawing/2014/main" id="{A9C8A1CC-A27B-46DA-85BB-8C4EFE06F593}"/>
              </a:ext>
            </a:extLst>
          </p:cNvPr>
          <p:cNvSpPr>
            <a:spLocks noGrp="1"/>
          </p:cNvSpPr>
          <p:nvPr>
            <p:ph type="ftr" sz="quarter" idx="11"/>
          </p:nvPr>
        </p:nvSpPr>
        <p:spPr/>
        <p:txBody>
          <a:bodyPr/>
          <a:lstStyle/>
          <a:p>
            <a:r>
              <a:rPr lang="en-US"/>
              <a:t>Gradient descent</a:t>
            </a:r>
            <a:endParaRPr lang="en-CA" dirty="0"/>
          </a:p>
        </p:txBody>
      </p:sp>
      <p:sp>
        <p:nvSpPr>
          <p:cNvPr id="5" name="Slide Number Placeholder 4">
            <a:extLst>
              <a:ext uri="{FF2B5EF4-FFF2-40B4-BE49-F238E27FC236}">
                <a16:creationId xmlns:a16="http://schemas.microsoft.com/office/drawing/2014/main" id="{8010F85A-9777-43C8-B52D-492D61804B81}"/>
              </a:ext>
            </a:extLst>
          </p:cNvPr>
          <p:cNvSpPr>
            <a:spLocks noGrp="1"/>
          </p:cNvSpPr>
          <p:nvPr>
            <p:ph type="sldNum" sz="quarter" idx="12"/>
          </p:nvPr>
        </p:nvSpPr>
        <p:spPr/>
        <p:txBody>
          <a:bodyPr/>
          <a:lstStyle/>
          <a:p>
            <a:fld id="{42EF6DC8-DA9C-4533-8A40-BB00A2545AF8}" type="slidenum">
              <a:rPr lang="en-CA" smtClean="0"/>
              <a:pPr/>
              <a:t>15</a:t>
            </a:fld>
            <a:endParaRPr lang="en-CA"/>
          </a:p>
        </p:txBody>
      </p:sp>
      <p:pic>
        <p:nvPicPr>
          <p:cNvPr id="12" name="Picture 11">
            <a:extLst>
              <a:ext uri="{FF2B5EF4-FFF2-40B4-BE49-F238E27FC236}">
                <a16:creationId xmlns:a16="http://schemas.microsoft.com/office/drawing/2014/main" id="{EF986B71-6126-4981-B5C9-B2202C189ED7}"/>
              </a:ext>
            </a:extLst>
          </p:cNvPr>
          <p:cNvPicPr>
            <a:picLocks noChangeAspect="1"/>
          </p:cNvPicPr>
          <p:nvPr/>
        </p:nvPicPr>
        <p:blipFill>
          <a:blip r:embed="rId4">
            <a:alphaModFix amt="50000"/>
          </a:blip>
          <a:srcRect/>
          <a:stretch/>
        </p:blipFill>
        <p:spPr>
          <a:xfrm>
            <a:off x="4981855" y="3192683"/>
            <a:ext cx="3067704" cy="3067704"/>
          </a:xfrm>
          <a:prstGeom prst="rect">
            <a:avLst/>
          </a:prstGeom>
        </p:spPr>
      </p:pic>
      <p:sp>
        <p:nvSpPr>
          <p:cNvPr id="14" name="Oval 13">
            <a:extLst>
              <a:ext uri="{FF2B5EF4-FFF2-40B4-BE49-F238E27FC236}">
                <a16:creationId xmlns:a16="http://schemas.microsoft.com/office/drawing/2014/main" id="{7904935A-B9BF-4530-98D5-EF3EB4E0ED75}"/>
              </a:ext>
            </a:extLst>
          </p:cNvPr>
          <p:cNvSpPr/>
          <p:nvPr/>
        </p:nvSpPr>
        <p:spPr>
          <a:xfrm>
            <a:off x="6784620" y="405995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4C2D574-D41B-437C-B133-D34FB5C0BE81}"/>
              </a:ext>
            </a:extLst>
          </p:cNvPr>
          <p:cNvPicPr>
            <a:picLocks noChangeAspect="1"/>
          </p:cNvPicPr>
          <p:nvPr/>
        </p:nvPicPr>
        <p:blipFill>
          <a:blip r:embed="rId4"/>
          <a:srcRect/>
          <a:stretch/>
        </p:blipFill>
        <p:spPr>
          <a:xfrm>
            <a:off x="1221247" y="3192683"/>
            <a:ext cx="3067704" cy="3067704"/>
          </a:xfrm>
          <a:prstGeom prst="rect">
            <a:avLst/>
          </a:prstGeom>
        </p:spPr>
      </p:pic>
      <p:sp>
        <p:nvSpPr>
          <p:cNvPr id="16" name="Oval 15">
            <a:extLst>
              <a:ext uri="{FF2B5EF4-FFF2-40B4-BE49-F238E27FC236}">
                <a16:creationId xmlns:a16="http://schemas.microsoft.com/office/drawing/2014/main" id="{7D9EA8A9-1E44-4A58-BDEA-EC3141FD6EF4}"/>
              </a:ext>
            </a:extLst>
          </p:cNvPr>
          <p:cNvSpPr/>
          <p:nvPr/>
        </p:nvSpPr>
        <p:spPr>
          <a:xfrm>
            <a:off x="3024012" y="405995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71B500C6-3286-46FB-8DBB-C787B2958324}"/>
              </a:ext>
            </a:extLst>
          </p:cNvPr>
          <p:cNvCxnSpPr>
            <a:cxnSpLocks/>
          </p:cNvCxnSpPr>
          <p:nvPr/>
        </p:nvCxnSpPr>
        <p:spPr>
          <a:xfrm flipH="1" flipV="1">
            <a:off x="3052954" y="4095460"/>
            <a:ext cx="128016" cy="164592"/>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CE043EE-DBBC-4ED1-937B-1578E941AAC0}"/>
              </a:ext>
            </a:extLst>
          </p:cNvPr>
          <p:cNvCxnSpPr>
            <a:cxnSpLocks/>
          </p:cNvCxnSpPr>
          <p:nvPr/>
        </p:nvCxnSpPr>
        <p:spPr>
          <a:xfrm flipH="1" flipV="1">
            <a:off x="6825726" y="4105675"/>
            <a:ext cx="413274" cy="541826"/>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3BC01FCB-FB70-4AFD-A99E-3C877FB1BA84}"/>
              </a:ext>
            </a:extLst>
          </p:cNvPr>
          <p:cNvSpPr/>
          <p:nvPr/>
        </p:nvSpPr>
        <p:spPr>
          <a:xfrm>
            <a:off x="3135250" y="421433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77AB1FA-0E3E-4DE4-ACA8-7515075B27E1}"/>
              </a:ext>
            </a:extLst>
          </p:cNvPr>
          <p:cNvCxnSpPr>
            <a:cxnSpLocks/>
          </p:cNvCxnSpPr>
          <p:nvPr/>
        </p:nvCxnSpPr>
        <p:spPr>
          <a:xfrm flipH="1" flipV="1">
            <a:off x="3172750" y="4247321"/>
            <a:ext cx="105170" cy="160638"/>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559A3553-BE53-49EF-B1E4-D6C8EBBC9FB0}"/>
              </a:ext>
            </a:extLst>
          </p:cNvPr>
          <p:cNvSpPr/>
          <p:nvPr/>
        </p:nvSpPr>
        <p:spPr>
          <a:xfrm>
            <a:off x="3240665" y="437620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425E04A1-C478-40C8-97B2-17AED44C3E9A}"/>
              </a:ext>
            </a:extLst>
          </p:cNvPr>
          <p:cNvCxnSpPr>
            <a:cxnSpLocks/>
          </p:cNvCxnSpPr>
          <p:nvPr/>
        </p:nvCxnSpPr>
        <p:spPr>
          <a:xfrm flipH="1" flipV="1">
            <a:off x="3294993" y="4442124"/>
            <a:ext cx="43786" cy="119865"/>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FA515275-A7B9-46B3-A4DF-EE23477F1CB1}"/>
              </a:ext>
            </a:extLst>
          </p:cNvPr>
          <p:cNvSpPr/>
          <p:nvPr/>
        </p:nvSpPr>
        <p:spPr>
          <a:xfrm>
            <a:off x="7206628" y="461316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AA0724C1-4DF0-49B5-B1CD-2AD1E908D5F9}"/>
              </a:ext>
            </a:extLst>
          </p:cNvPr>
          <p:cNvCxnSpPr>
            <a:cxnSpLocks/>
          </p:cNvCxnSpPr>
          <p:nvPr/>
        </p:nvCxnSpPr>
        <p:spPr>
          <a:xfrm flipV="1">
            <a:off x="7058094" y="4638413"/>
            <a:ext cx="227488" cy="152400"/>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C485B164-6ACD-4BCD-87CF-4C10AB8384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8497013"/>
      </p:ext>
    </p:extLst>
  </p:cSld>
  <p:clrMapOvr>
    <a:masterClrMapping/>
  </p:clrMapOvr>
  <mc:AlternateContent xmlns:mc="http://schemas.openxmlformats.org/markup-compatibility/2006">
    <mc:Choice xmlns:p14="http://schemas.microsoft.com/office/powerpoint/2010/main" Requires="p14">
      <p:transition spd="slow" p14:dur="2000" advTm="37908"/>
    </mc:Choice>
    <mc:Fallback>
      <p:transition spd="slow" advTm="37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283E6-5A25-4A92-B3E3-937C6B9ECB62}"/>
              </a:ext>
            </a:extLst>
          </p:cNvPr>
          <p:cNvSpPr>
            <a:spLocks noGrp="1"/>
          </p:cNvSpPr>
          <p:nvPr>
            <p:ph type="title"/>
          </p:nvPr>
        </p:nvSpPr>
        <p:spPr/>
        <p:txBody>
          <a:bodyPr/>
          <a:lstStyle/>
          <a:p>
            <a:r>
              <a:rPr lang="en-US" dirty="0"/>
              <a:t>Possible strategies</a:t>
            </a:r>
          </a:p>
        </p:txBody>
      </p:sp>
      <p:sp>
        <p:nvSpPr>
          <p:cNvPr id="3" name="Content Placeholder 2">
            <a:extLst>
              <a:ext uri="{FF2B5EF4-FFF2-40B4-BE49-F238E27FC236}">
                <a16:creationId xmlns:a16="http://schemas.microsoft.com/office/drawing/2014/main" id="{AC5C54E0-5DB8-4ADC-845E-38B841EB2C75}"/>
              </a:ext>
            </a:extLst>
          </p:cNvPr>
          <p:cNvSpPr>
            <a:spLocks noGrp="1"/>
          </p:cNvSpPr>
          <p:nvPr>
            <p:ph idx="1"/>
          </p:nvPr>
        </p:nvSpPr>
        <p:spPr/>
        <p:txBody>
          <a:bodyPr/>
          <a:lstStyle/>
          <a:p>
            <a:r>
              <a:rPr lang="en-US" dirty="0"/>
              <a:t>The second strategy, searching in the direction of the gradient,</a:t>
            </a:r>
            <a:br>
              <a:rPr lang="en-US" dirty="0"/>
            </a:br>
            <a:r>
              <a:rPr lang="en-US" dirty="0"/>
              <a:t>	we calculate the gradient once, but then use a solver</a:t>
            </a:r>
            <a:br>
              <a:rPr lang="en-US" dirty="0"/>
            </a:br>
            <a:r>
              <a:rPr lang="en-US" dirty="0"/>
              <a:t>	for minimizing a real-valued function of a </a:t>
            </a:r>
            <a:r>
              <a:rPr lang="en-US" u="sng" dirty="0"/>
              <a:t>real variable</a:t>
            </a:r>
          </a:p>
        </p:txBody>
      </p:sp>
      <p:sp>
        <p:nvSpPr>
          <p:cNvPr id="4" name="Footer Placeholder 3">
            <a:extLst>
              <a:ext uri="{FF2B5EF4-FFF2-40B4-BE49-F238E27FC236}">
                <a16:creationId xmlns:a16="http://schemas.microsoft.com/office/drawing/2014/main" id="{A9C8A1CC-A27B-46DA-85BB-8C4EFE06F593}"/>
              </a:ext>
            </a:extLst>
          </p:cNvPr>
          <p:cNvSpPr>
            <a:spLocks noGrp="1"/>
          </p:cNvSpPr>
          <p:nvPr>
            <p:ph type="ftr" sz="quarter" idx="11"/>
          </p:nvPr>
        </p:nvSpPr>
        <p:spPr/>
        <p:txBody>
          <a:bodyPr/>
          <a:lstStyle/>
          <a:p>
            <a:r>
              <a:rPr lang="en-US"/>
              <a:t>Gradient descent</a:t>
            </a:r>
            <a:endParaRPr lang="en-CA" dirty="0"/>
          </a:p>
        </p:txBody>
      </p:sp>
      <p:sp>
        <p:nvSpPr>
          <p:cNvPr id="5" name="Slide Number Placeholder 4">
            <a:extLst>
              <a:ext uri="{FF2B5EF4-FFF2-40B4-BE49-F238E27FC236}">
                <a16:creationId xmlns:a16="http://schemas.microsoft.com/office/drawing/2014/main" id="{8010F85A-9777-43C8-B52D-492D61804B81}"/>
              </a:ext>
            </a:extLst>
          </p:cNvPr>
          <p:cNvSpPr>
            <a:spLocks noGrp="1"/>
          </p:cNvSpPr>
          <p:nvPr>
            <p:ph type="sldNum" sz="quarter" idx="12"/>
          </p:nvPr>
        </p:nvSpPr>
        <p:spPr/>
        <p:txBody>
          <a:bodyPr/>
          <a:lstStyle/>
          <a:p>
            <a:fld id="{42EF6DC8-DA9C-4533-8A40-BB00A2545AF8}" type="slidenum">
              <a:rPr lang="en-CA" smtClean="0"/>
              <a:pPr/>
              <a:t>16</a:t>
            </a:fld>
            <a:endParaRPr lang="en-CA"/>
          </a:p>
        </p:txBody>
      </p:sp>
      <p:pic>
        <p:nvPicPr>
          <p:cNvPr id="12" name="Picture 11">
            <a:extLst>
              <a:ext uri="{FF2B5EF4-FFF2-40B4-BE49-F238E27FC236}">
                <a16:creationId xmlns:a16="http://schemas.microsoft.com/office/drawing/2014/main" id="{D6819924-D56F-44D1-9E88-3E34311693AF}"/>
              </a:ext>
            </a:extLst>
          </p:cNvPr>
          <p:cNvPicPr>
            <a:picLocks noChangeAspect="1"/>
          </p:cNvPicPr>
          <p:nvPr/>
        </p:nvPicPr>
        <p:blipFill>
          <a:blip r:embed="rId4"/>
          <a:srcRect/>
          <a:stretch/>
        </p:blipFill>
        <p:spPr>
          <a:xfrm>
            <a:off x="4981855" y="3192683"/>
            <a:ext cx="3067704" cy="3067704"/>
          </a:xfrm>
          <a:prstGeom prst="rect">
            <a:avLst/>
          </a:prstGeom>
        </p:spPr>
      </p:pic>
      <p:sp>
        <p:nvSpPr>
          <p:cNvPr id="14" name="Oval 13">
            <a:extLst>
              <a:ext uri="{FF2B5EF4-FFF2-40B4-BE49-F238E27FC236}">
                <a16:creationId xmlns:a16="http://schemas.microsoft.com/office/drawing/2014/main" id="{DD1AEF51-F5CC-4309-9824-8DA9CA42D35C}"/>
              </a:ext>
            </a:extLst>
          </p:cNvPr>
          <p:cNvSpPr/>
          <p:nvPr/>
        </p:nvSpPr>
        <p:spPr>
          <a:xfrm>
            <a:off x="6784620" y="405995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08433C5-4E45-415B-8123-55919020D946}"/>
              </a:ext>
            </a:extLst>
          </p:cNvPr>
          <p:cNvPicPr>
            <a:picLocks noChangeAspect="1"/>
          </p:cNvPicPr>
          <p:nvPr/>
        </p:nvPicPr>
        <p:blipFill>
          <a:blip r:embed="rId4">
            <a:alphaModFix amt="50000"/>
          </a:blip>
          <a:srcRect/>
          <a:stretch/>
        </p:blipFill>
        <p:spPr>
          <a:xfrm>
            <a:off x="1221247" y="3192683"/>
            <a:ext cx="3067704" cy="3067704"/>
          </a:xfrm>
          <a:prstGeom prst="rect">
            <a:avLst/>
          </a:prstGeom>
        </p:spPr>
      </p:pic>
      <p:sp>
        <p:nvSpPr>
          <p:cNvPr id="16" name="Oval 15">
            <a:extLst>
              <a:ext uri="{FF2B5EF4-FFF2-40B4-BE49-F238E27FC236}">
                <a16:creationId xmlns:a16="http://schemas.microsoft.com/office/drawing/2014/main" id="{0E941D34-8829-48DB-93A7-C0598D79E629}"/>
              </a:ext>
            </a:extLst>
          </p:cNvPr>
          <p:cNvSpPr/>
          <p:nvPr/>
        </p:nvSpPr>
        <p:spPr>
          <a:xfrm>
            <a:off x="3024012" y="405995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591CDC89-7323-46BE-80EE-46714F8E51DF}"/>
              </a:ext>
            </a:extLst>
          </p:cNvPr>
          <p:cNvCxnSpPr>
            <a:cxnSpLocks/>
          </p:cNvCxnSpPr>
          <p:nvPr/>
        </p:nvCxnSpPr>
        <p:spPr>
          <a:xfrm flipH="1" flipV="1">
            <a:off x="3052954" y="4095460"/>
            <a:ext cx="128016" cy="164592"/>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E710491-F657-470F-A1AB-E364D1880507}"/>
              </a:ext>
            </a:extLst>
          </p:cNvPr>
          <p:cNvCxnSpPr>
            <a:cxnSpLocks/>
          </p:cNvCxnSpPr>
          <p:nvPr/>
        </p:nvCxnSpPr>
        <p:spPr>
          <a:xfrm flipH="1" flipV="1">
            <a:off x="6825726" y="4105675"/>
            <a:ext cx="413274" cy="541826"/>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8901017B-B0EF-4A0B-8C04-F20781AC7F3F}"/>
              </a:ext>
            </a:extLst>
          </p:cNvPr>
          <p:cNvSpPr/>
          <p:nvPr/>
        </p:nvSpPr>
        <p:spPr>
          <a:xfrm>
            <a:off x="3135250" y="4214332"/>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3870A511-B280-40AD-81CA-5BCE8E24CA6C}"/>
              </a:ext>
            </a:extLst>
          </p:cNvPr>
          <p:cNvCxnSpPr>
            <a:cxnSpLocks/>
          </p:cNvCxnSpPr>
          <p:nvPr/>
        </p:nvCxnSpPr>
        <p:spPr>
          <a:xfrm flipH="1" flipV="1">
            <a:off x="3172750" y="4247321"/>
            <a:ext cx="105170" cy="160638"/>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A2B472B1-5FC8-4BD3-AF58-516C31772196}"/>
              </a:ext>
            </a:extLst>
          </p:cNvPr>
          <p:cNvSpPr/>
          <p:nvPr/>
        </p:nvSpPr>
        <p:spPr>
          <a:xfrm>
            <a:off x="3240665" y="437620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621F4EFB-7C3E-48FB-BB49-DCAC8CF548C4}"/>
              </a:ext>
            </a:extLst>
          </p:cNvPr>
          <p:cNvCxnSpPr>
            <a:cxnSpLocks/>
          </p:cNvCxnSpPr>
          <p:nvPr/>
        </p:nvCxnSpPr>
        <p:spPr>
          <a:xfrm flipH="1" flipV="1">
            <a:off x="3294993" y="4442124"/>
            <a:ext cx="43786" cy="119865"/>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CC20BAE8-B305-4F3E-99F0-930F7B2BBC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89742882"/>
      </p:ext>
    </p:extLst>
  </p:cSld>
  <p:clrMapOvr>
    <a:masterClrMapping/>
  </p:clrMapOvr>
  <mc:AlternateContent xmlns:mc="http://schemas.openxmlformats.org/markup-compatibility/2006">
    <mc:Choice xmlns:p14="http://schemas.microsoft.com/office/powerpoint/2010/main" Requires="p14">
      <p:transition spd="slow" p14:dur="2000" advTm="38373"/>
    </mc:Choice>
    <mc:Fallback>
      <p:transition spd="slow" advTm="38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078D43F-CB18-4556-9DCE-846009B2E6A5}"/>
              </a:ext>
            </a:extLst>
          </p:cNvPr>
          <p:cNvPicPr>
            <a:picLocks noChangeAspect="1"/>
          </p:cNvPicPr>
          <p:nvPr/>
        </p:nvPicPr>
        <p:blipFill>
          <a:blip r:embed="rId5"/>
          <a:srcRect/>
          <a:stretch/>
        </p:blipFill>
        <p:spPr>
          <a:xfrm>
            <a:off x="4268791" y="3600284"/>
            <a:ext cx="3067704" cy="3067704"/>
          </a:xfrm>
          <a:prstGeom prst="rect">
            <a:avLst/>
          </a:prstGeom>
        </p:spPr>
      </p:pic>
      <p:pic>
        <p:nvPicPr>
          <p:cNvPr id="20" name="Picture 19">
            <a:extLst>
              <a:ext uri="{FF2B5EF4-FFF2-40B4-BE49-F238E27FC236}">
                <a16:creationId xmlns:a16="http://schemas.microsoft.com/office/drawing/2014/main" id="{B998B43B-348D-4606-8F8F-F3971BABD107}"/>
              </a:ext>
            </a:extLst>
          </p:cNvPr>
          <p:cNvPicPr>
            <a:picLocks noChangeAspect="1"/>
          </p:cNvPicPr>
          <p:nvPr/>
        </p:nvPicPr>
        <p:blipFill>
          <a:blip r:embed="rId6"/>
          <a:stretch>
            <a:fillRect/>
          </a:stretch>
        </p:blipFill>
        <p:spPr>
          <a:xfrm>
            <a:off x="218442" y="3603329"/>
            <a:ext cx="3811590" cy="3067704"/>
          </a:xfrm>
          <a:prstGeom prst="rect">
            <a:avLst/>
          </a:prstGeom>
        </p:spPr>
      </p:pic>
      <p:sp>
        <p:nvSpPr>
          <p:cNvPr id="2" name="Title 1">
            <a:extLst>
              <a:ext uri="{FF2B5EF4-FFF2-40B4-BE49-F238E27FC236}">
                <a16:creationId xmlns:a16="http://schemas.microsoft.com/office/drawing/2014/main" id="{378DB6EA-56F3-4A27-9EF5-FFFD25A013F4}"/>
              </a:ext>
            </a:extLst>
          </p:cNvPr>
          <p:cNvSpPr>
            <a:spLocks noGrp="1"/>
          </p:cNvSpPr>
          <p:nvPr>
            <p:ph type="title"/>
          </p:nvPr>
        </p:nvSpPr>
        <p:spPr/>
        <p:txBody>
          <a:bodyPr/>
          <a:lstStyle/>
          <a:p>
            <a:r>
              <a:rPr lang="en-US" dirty="0"/>
              <a:t>Minimizing in the direction of the gradient</a:t>
            </a:r>
          </a:p>
        </p:txBody>
      </p:sp>
      <p:sp>
        <p:nvSpPr>
          <p:cNvPr id="3" name="Content Placeholder 2">
            <a:extLst>
              <a:ext uri="{FF2B5EF4-FFF2-40B4-BE49-F238E27FC236}">
                <a16:creationId xmlns:a16="http://schemas.microsoft.com/office/drawing/2014/main" id="{001D291E-9C55-4894-9605-5819F81F1535}"/>
              </a:ext>
            </a:extLst>
          </p:cNvPr>
          <p:cNvSpPr>
            <a:spLocks noGrp="1"/>
          </p:cNvSpPr>
          <p:nvPr>
            <p:ph idx="1"/>
          </p:nvPr>
        </p:nvSpPr>
        <p:spPr/>
        <p:txBody>
          <a:bodyPr/>
          <a:lstStyle/>
          <a:p>
            <a:r>
              <a:rPr lang="en-US" dirty="0"/>
              <a:t>Suppose we adopt this second strategy</a:t>
            </a:r>
          </a:p>
          <a:p>
            <a:pPr lvl="1"/>
            <a:r>
              <a:rPr lang="en-US" dirty="0"/>
              <a:t>Given </a:t>
            </a:r>
            <a:r>
              <a:rPr lang="en-US" b="1" dirty="0" err="1"/>
              <a:t>u</a:t>
            </a:r>
            <a:r>
              <a:rPr lang="en-US" i="1" baseline="-25000" dirty="0" err="1"/>
              <a:t>k</a:t>
            </a:r>
            <a:r>
              <a:rPr lang="en-US" dirty="0"/>
              <a:t>, we calculate the gradient and find </a:t>
            </a:r>
            <a:r>
              <a:rPr lang="en-US" b="1" dirty="0"/>
              <a:t>u</a:t>
            </a:r>
            <a:r>
              <a:rPr lang="en-US" i="1" baseline="-25000" dirty="0"/>
              <a:t>k</a:t>
            </a:r>
            <a:r>
              <a:rPr lang="en-US" baseline="-25000" dirty="0"/>
              <a:t>+1</a:t>
            </a:r>
            <a:endParaRPr lang="en-US" dirty="0"/>
          </a:p>
          <a:p>
            <a:pPr lvl="1"/>
            <a:r>
              <a:rPr lang="en-US" dirty="0"/>
              <a:t>If we calculate the gradient at </a:t>
            </a:r>
            <a:r>
              <a:rPr lang="en-US" b="1" dirty="0"/>
              <a:t>u</a:t>
            </a:r>
            <a:r>
              <a:rPr lang="en-US" i="1" baseline="-25000" dirty="0"/>
              <a:t>k</a:t>
            </a:r>
            <a:r>
              <a:rPr lang="en-US" baseline="-25000" dirty="0"/>
              <a:t>+1</a:t>
            </a:r>
            <a:r>
              <a:rPr lang="en-US" dirty="0"/>
              <a:t>, you will find that </a:t>
            </a:r>
          </a:p>
          <a:p>
            <a:pPr marL="0" indent="0">
              <a:buNone/>
            </a:pP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26877A3-1E1D-48BD-B5AE-3B09B8931A73}"/>
              </a:ext>
            </a:extLst>
          </p:cNvPr>
          <p:cNvSpPr>
            <a:spLocks noGrp="1"/>
          </p:cNvSpPr>
          <p:nvPr>
            <p:ph type="ftr" sz="quarter" idx="11"/>
          </p:nvPr>
        </p:nvSpPr>
        <p:spPr/>
        <p:txBody>
          <a:bodyPr/>
          <a:lstStyle/>
          <a:p>
            <a:r>
              <a:rPr lang="en-US"/>
              <a:t>Gradient descent</a:t>
            </a:r>
            <a:endParaRPr lang="en-CA" dirty="0"/>
          </a:p>
        </p:txBody>
      </p:sp>
      <p:sp>
        <p:nvSpPr>
          <p:cNvPr id="5" name="Slide Number Placeholder 4">
            <a:extLst>
              <a:ext uri="{FF2B5EF4-FFF2-40B4-BE49-F238E27FC236}">
                <a16:creationId xmlns:a16="http://schemas.microsoft.com/office/drawing/2014/main" id="{06D2A633-6C62-4C9B-A097-80DF9AD889AF}"/>
              </a:ext>
            </a:extLst>
          </p:cNvPr>
          <p:cNvSpPr>
            <a:spLocks noGrp="1"/>
          </p:cNvSpPr>
          <p:nvPr>
            <p:ph type="sldNum" sz="quarter" idx="12"/>
          </p:nvPr>
        </p:nvSpPr>
        <p:spPr/>
        <p:txBody>
          <a:bodyPr/>
          <a:lstStyle/>
          <a:p>
            <a:fld id="{42EF6DC8-DA9C-4533-8A40-BB00A2545AF8}" type="slidenum">
              <a:rPr lang="en-CA" smtClean="0"/>
              <a:pPr/>
              <a:t>17</a:t>
            </a:fld>
            <a:endParaRPr lang="en-CA"/>
          </a:p>
        </p:txBody>
      </p:sp>
      <p:sp>
        <p:nvSpPr>
          <p:cNvPr id="8" name="Oval 7">
            <a:extLst>
              <a:ext uri="{FF2B5EF4-FFF2-40B4-BE49-F238E27FC236}">
                <a16:creationId xmlns:a16="http://schemas.microsoft.com/office/drawing/2014/main" id="{E7FF9829-8B9D-4E56-B451-031095861C0A}"/>
              </a:ext>
            </a:extLst>
          </p:cNvPr>
          <p:cNvSpPr/>
          <p:nvPr/>
        </p:nvSpPr>
        <p:spPr>
          <a:xfrm>
            <a:off x="6071556" y="44675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77B3B29F-F199-4213-90A9-2C9E1AE4DCF5}"/>
              </a:ext>
            </a:extLst>
          </p:cNvPr>
          <p:cNvCxnSpPr>
            <a:cxnSpLocks/>
          </p:cNvCxnSpPr>
          <p:nvPr/>
        </p:nvCxnSpPr>
        <p:spPr>
          <a:xfrm flipH="1" flipV="1">
            <a:off x="6117277" y="4503061"/>
            <a:ext cx="1219218" cy="1592939"/>
          </a:xfrm>
          <a:prstGeom prst="straightConnector1">
            <a:avLst/>
          </a:prstGeom>
          <a:ln w="28575">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A0700BF0-4937-4AE3-9E2B-9A29C40C665F}"/>
              </a:ext>
            </a:extLst>
          </p:cNvPr>
          <p:cNvSpPr/>
          <p:nvPr/>
        </p:nvSpPr>
        <p:spPr>
          <a:xfrm>
            <a:off x="2520818" y="608570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76AFCC20-474A-462B-9655-708F239EC884}"/>
              </a:ext>
            </a:extLst>
          </p:cNvPr>
          <p:cNvSpPr/>
          <p:nvPr/>
        </p:nvSpPr>
        <p:spPr>
          <a:xfrm>
            <a:off x="864066" y="5931017"/>
            <a:ext cx="1702965" cy="435221"/>
          </a:xfrm>
          <a:custGeom>
            <a:avLst/>
            <a:gdLst>
              <a:gd name="connsiteX0" fmla="*/ 1702965 w 1702965"/>
              <a:gd name="connsiteY0" fmla="*/ 184557 h 435221"/>
              <a:gd name="connsiteX1" fmla="*/ 1317072 w 1702965"/>
              <a:gd name="connsiteY1" fmla="*/ 385893 h 435221"/>
              <a:gd name="connsiteX2" fmla="*/ 671119 w 1702965"/>
              <a:gd name="connsiteY2" fmla="*/ 402671 h 435221"/>
              <a:gd name="connsiteX3" fmla="*/ 0 w 1702965"/>
              <a:gd name="connsiteY3" fmla="*/ 0 h 435221"/>
              <a:gd name="connsiteX4" fmla="*/ 0 w 1702965"/>
              <a:gd name="connsiteY4" fmla="*/ 0 h 43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965" h="435221">
                <a:moveTo>
                  <a:pt x="1702965" y="184557"/>
                </a:moveTo>
                <a:cubicBezTo>
                  <a:pt x="1596005" y="267049"/>
                  <a:pt x="1489046" y="349541"/>
                  <a:pt x="1317072" y="385893"/>
                </a:cubicBezTo>
                <a:cubicBezTo>
                  <a:pt x="1145098" y="422245"/>
                  <a:pt x="890631" y="466987"/>
                  <a:pt x="671119" y="402671"/>
                </a:cubicBezTo>
                <a:cubicBezTo>
                  <a:pt x="451607" y="338356"/>
                  <a:pt x="0" y="0"/>
                  <a:pt x="0" y="0"/>
                </a:cubicBezTo>
                <a:lnTo>
                  <a:pt x="0" y="0"/>
                </a:lnTo>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76E721E-9277-4CE3-9D13-C4683C7F72A9}"/>
              </a:ext>
            </a:extLst>
          </p:cNvPr>
          <p:cNvSpPr txBox="1"/>
          <p:nvPr/>
        </p:nvSpPr>
        <p:spPr>
          <a:xfrm>
            <a:off x="5884481" y="4052703"/>
            <a:ext cx="465589" cy="369332"/>
          </a:xfrm>
          <a:prstGeom prst="rect">
            <a:avLst/>
          </a:prstGeom>
          <a:noFill/>
        </p:spPr>
        <p:txBody>
          <a:bodyPr wrap="square">
            <a:spAutoFit/>
          </a:bodyPr>
          <a:lstStyle/>
          <a:p>
            <a:r>
              <a:rPr lang="en-US" b="1" dirty="0" err="1">
                <a:solidFill>
                  <a:srgbClr val="FF0000"/>
                </a:solidFill>
                <a:latin typeface="Times New Roman" panose="02020603050405020304" pitchFamily="18" charset="0"/>
                <a:cs typeface="Times New Roman" panose="02020603050405020304" pitchFamily="18" charset="0"/>
              </a:rPr>
              <a:t>u</a:t>
            </a:r>
            <a:r>
              <a:rPr lang="en-US" i="1" baseline="-25000" dirty="0" err="1">
                <a:solidFill>
                  <a:srgbClr val="FF0000"/>
                </a:solidFill>
                <a:latin typeface="Times New Roman" panose="02020603050405020304" pitchFamily="18" charset="0"/>
                <a:cs typeface="Times New Roman" panose="02020603050405020304" pitchFamily="18" charset="0"/>
              </a:rPr>
              <a:t>k</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6F5FC83D-98AB-41AB-931D-09AAB0ACB907}"/>
              </a:ext>
            </a:extLst>
          </p:cNvPr>
          <p:cNvSpPr txBox="1"/>
          <p:nvPr/>
        </p:nvSpPr>
        <p:spPr>
          <a:xfrm>
            <a:off x="2498406" y="5716372"/>
            <a:ext cx="465589" cy="369332"/>
          </a:xfrm>
          <a:prstGeom prst="rect">
            <a:avLst/>
          </a:prstGeom>
          <a:noFill/>
        </p:spPr>
        <p:txBody>
          <a:bodyPr wrap="square">
            <a:spAutoFit/>
          </a:bodyPr>
          <a:lstStyle/>
          <a:p>
            <a:r>
              <a:rPr lang="en-US" b="1" dirty="0" err="1">
                <a:solidFill>
                  <a:srgbClr val="FF0000"/>
                </a:solidFill>
                <a:latin typeface="Times New Roman" panose="02020603050405020304" pitchFamily="18" charset="0"/>
                <a:cs typeface="Times New Roman" panose="02020603050405020304" pitchFamily="18" charset="0"/>
              </a:rPr>
              <a:t>u</a:t>
            </a:r>
            <a:r>
              <a:rPr lang="en-US" i="1" baseline="-25000" dirty="0" err="1">
                <a:solidFill>
                  <a:srgbClr val="FF0000"/>
                </a:solidFill>
                <a:latin typeface="Times New Roman" panose="02020603050405020304" pitchFamily="18" charset="0"/>
                <a:cs typeface="Times New Roman" panose="02020603050405020304" pitchFamily="18" charset="0"/>
              </a:rPr>
              <a:t>k</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1478CC1F-2A83-453B-B3C0-47BE7E5B10D0}"/>
              </a:ext>
            </a:extLst>
          </p:cNvPr>
          <p:cNvSpPr/>
          <p:nvPr/>
        </p:nvSpPr>
        <p:spPr>
          <a:xfrm>
            <a:off x="1906371" y="630936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DA47FF0-175C-4903-A9F1-95F8AA0D291F}"/>
              </a:ext>
            </a:extLst>
          </p:cNvPr>
          <p:cNvSpPr txBox="1"/>
          <p:nvPr/>
        </p:nvSpPr>
        <p:spPr>
          <a:xfrm>
            <a:off x="6569351" y="4692706"/>
            <a:ext cx="669649" cy="369332"/>
          </a:xfrm>
          <a:prstGeom prst="rect">
            <a:avLst/>
          </a:prstGeom>
          <a:noFill/>
        </p:spPr>
        <p:txBody>
          <a:bodyPr wrap="square">
            <a:spAutoFit/>
          </a:bodyPr>
          <a:lstStyle/>
          <a:p>
            <a:r>
              <a:rPr lang="en-US" b="1" dirty="0">
                <a:solidFill>
                  <a:srgbClr val="FF0000"/>
                </a:solidFill>
                <a:latin typeface="Times New Roman" panose="02020603050405020304" pitchFamily="18" charset="0"/>
                <a:cs typeface="Times New Roman" panose="02020603050405020304" pitchFamily="18" charset="0"/>
              </a:rPr>
              <a:t>u</a:t>
            </a:r>
            <a:r>
              <a:rPr lang="en-US" i="1" baseline="-25000" dirty="0">
                <a:solidFill>
                  <a:srgbClr val="FF0000"/>
                </a:solidFill>
                <a:latin typeface="Times New Roman" panose="02020603050405020304" pitchFamily="18" charset="0"/>
                <a:cs typeface="Times New Roman" panose="02020603050405020304" pitchFamily="18" charset="0"/>
              </a:rPr>
              <a:t>k</a:t>
            </a:r>
            <a:r>
              <a:rPr lang="en-US" baseline="-25000" dirty="0">
                <a:solidFill>
                  <a:srgbClr val="FF0000"/>
                </a:solidFill>
                <a:latin typeface="Times New Roman" panose="02020603050405020304" pitchFamily="18" charset="0"/>
                <a:cs typeface="Times New Roman" panose="02020603050405020304" pitchFamily="18" charset="0"/>
              </a:rPr>
              <a:t>+1</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9022EC95-4341-4B07-829B-C7DABA4DBE21}"/>
              </a:ext>
            </a:extLst>
          </p:cNvPr>
          <p:cNvSpPr txBox="1"/>
          <p:nvPr/>
        </p:nvSpPr>
        <p:spPr>
          <a:xfrm>
            <a:off x="1585171" y="5861883"/>
            <a:ext cx="669649" cy="369332"/>
          </a:xfrm>
          <a:prstGeom prst="rect">
            <a:avLst/>
          </a:prstGeom>
          <a:noFill/>
        </p:spPr>
        <p:txBody>
          <a:bodyPr wrap="square">
            <a:spAutoFit/>
          </a:bodyPr>
          <a:lstStyle/>
          <a:p>
            <a:r>
              <a:rPr lang="en-US" b="1" dirty="0">
                <a:solidFill>
                  <a:srgbClr val="FF0000"/>
                </a:solidFill>
                <a:latin typeface="Times New Roman" panose="02020603050405020304" pitchFamily="18" charset="0"/>
                <a:cs typeface="Times New Roman" panose="02020603050405020304" pitchFamily="18" charset="0"/>
              </a:rPr>
              <a:t>u</a:t>
            </a:r>
            <a:r>
              <a:rPr lang="en-US" i="1" baseline="-25000" dirty="0">
                <a:solidFill>
                  <a:srgbClr val="FF0000"/>
                </a:solidFill>
                <a:latin typeface="Times New Roman" panose="02020603050405020304" pitchFamily="18" charset="0"/>
                <a:cs typeface="Times New Roman" panose="02020603050405020304" pitchFamily="18" charset="0"/>
              </a:rPr>
              <a:t>k</a:t>
            </a:r>
            <a:r>
              <a:rPr lang="en-US" baseline="-25000" dirty="0">
                <a:solidFill>
                  <a:srgbClr val="FF0000"/>
                </a:solidFill>
                <a:latin typeface="Times New Roman" panose="02020603050405020304" pitchFamily="18" charset="0"/>
                <a:cs typeface="Times New Roman" panose="02020603050405020304" pitchFamily="18" charset="0"/>
              </a:rPr>
              <a:t>+1</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EEF97DF4-FFCC-45D0-8B6E-194BE93FCD89}"/>
              </a:ext>
            </a:extLst>
          </p:cNvPr>
          <p:cNvSpPr/>
          <p:nvPr/>
        </p:nvSpPr>
        <p:spPr>
          <a:xfrm>
            <a:off x="6483993" y="500245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5BB2A942-F4EE-4110-847F-125AAF474F72}"/>
              </a:ext>
            </a:extLst>
          </p:cNvPr>
          <p:cNvCxnSpPr>
            <a:cxnSpLocks/>
          </p:cNvCxnSpPr>
          <p:nvPr/>
        </p:nvCxnSpPr>
        <p:spPr>
          <a:xfrm rot="5400000" flipH="1" flipV="1">
            <a:off x="6049122" y="4980126"/>
            <a:ext cx="413274" cy="541826"/>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27" name="Object 26">
            <a:extLst>
              <a:ext uri="{FF2B5EF4-FFF2-40B4-BE49-F238E27FC236}">
                <a16:creationId xmlns:a16="http://schemas.microsoft.com/office/drawing/2014/main" id="{ED90AE8D-6925-48FB-A722-CF5AA348A0A8}"/>
              </a:ext>
            </a:extLst>
          </p:cNvPr>
          <p:cNvGraphicFramePr>
            <a:graphicFrameLocks noChangeAspect="1"/>
          </p:cNvGraphicFramePr>
          <p:nvPr>
            <p:extLst>
              <p:ext uri="{D42A27DB-BD31-4B8C-83A1-F6EECF244321}">
                <p14:modId xmlns:p14="http://schemas.microsoft.com/office/powerpoint/2010/main" val="2618376766"/>
              </p:ext>
            </p:extLst>
          </p:nvPr>
        </p:nvGraphicFramePr>
        <p:xfrm>
          <a:off x="3041650" y="2819400"/>
          <a:ext cx="2206625" cy="471488"/>
        </p:xfrm>
        <a:graphic>
          <a:graphicData uri="http://schemas.openxmlformats.org/presentationml/2006/ole">
            <mc:AlternateContent xmlns:mc="http://schemas.openxmlformats.org/markup-compatibility/2006">
              <mc:Choice xmlns:v="urn:schemas-microsoft-com:vml" Requires="v">
                <p:oleObj name="Equation" r:id="rId7" imgW="1244520" imgH="266400" progId="Equation.DSMT4">
                  <p:embed/>
                </p:oleObj>
              </mc:Choice>
              <mc:Fallback>
                <p:oleObj name="Equation" r:id="rId7" imgW="1244520" imgH="266400" progId="Equation.DSMT4">
                  <p:embed/>
                  <p:pic>
                    <p:nvPicPr>
                      <p:cNvPr id="10" name="Object 9">
                        <a:extLst>
                          <a:ext uri="{FF2B5EF4-FFF2-40B4-BE49-F238E27FC236}">
                            <a16:creationId xmlns:a16="http://schemas.microsoft.com/office/drawing/2014/main" id="{5D3FBF45-8FF3-4CCE-B714-128EB6FD5FC8}"/>
                          </a:ext>
                        </a:extLst>
                      </p:cNvPr>
                      <p:cNvPicPr/>
                      <p:nvPr/>
                    </p:nvPicPr>
                    <p:blipFill>
                      <a:blip r:embed="rId8"/>
                      <a:stretch>
                        <a:fillRect/>
                      </a:stretch>
                    </p:blipFill>
                    <p:spPr>
                      <a:xfrm>
                        <a:off x="3041650" y="2819400"/>
                        <a:ext cx="2206625" cy="471488"/>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250E9A4B-ECE0-48D4-A2CE-37E01522903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91169237"/>
      </p:ext>
    </p:extLst>
  </p:cSld>
  <p:clrMapOvr>
    <a:masterClrMapping/>
  </p:clrMapOvr>
  <mc:AlternateContent xmlns:mc="http://schemas.openxmlformats.org/markup-compatibility/2006">
    <mc:Choice xmlns:p14="http://schemas.microsoft.com/office/powerpoint/2010/main" Requires="p14">
      <p:transition spd="slow" p14:dur="2000" advTm="43250"/>
    </mc:Choice>
    <mc:Fallback>
      <p:transition spd="slow" advTm="43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3"/>
                </p:tgtEl>
              </p:cMediaNode>
            </p:audio>
          </p:childTnLst>
        </p:cTn>
      </p:par>
    </p:tnLst>
    <p:bldLst>
      <p:bldP spid="18" grpId="0" animBg="1"/>
      <p:bldP spid="21" grpId="0"/>
      <p:bldP spid="23" grpId="0"/>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078D43F-CB18-4556-9DCE-846009B2E6A5}"/>
              </a:ext>
            </a:extLst>
          </p:cNvPr>
          <p:cNvPicPr>
            <a:picLocks noChangeAspect="1"/>
          </p:cNvPicPr>
          <p:nvPr/>
        </p:nvPicPr>
        <p:blipFill>
          <a:blip r:embed="rId5"/>
          <a:srcRect/>
          <a:stretch/>
        </p:blipFill>
        <p:spPr>
          <a:xfrm>
            <a:off x="4268791" y="3600284"/>
            <a:ext cx="3067704" cy="3067704"/>
          </a:xfrm>
          <a:prstGeom prst="rect">
            <a:avLst/>
          </a:prstGeom>
        </p:spPr>
      </p:pic>
      <p:pic>
        <p:nvPicPr>
          <p:cNvPr id="20" name="Picture 19">
            <a:extLst>
              <a:ext uri="{FF2B5EF4-FFF2-40B4-BE49-F238E27FC236}">
                <a16:creationId xmlns:a16="http://schemas.microsoft.com/office/drawing/2014/main" id="{B998B43B-348D-4606-8F8F-F3971BABD107}"/>
              </a:ext>
            </a:extLst>
          </p:cNvPr>
          <p:cNvPicPr>
            <a:picLocks noChangeAspect="1"/>
          </p:cNvPicPr>
          <p:nvPr/>
        </p:nvPicPr>
        <p:blipFill>
          <a:blip r:embed="rId6"/>
          <a:stretch>
            <a:fillRect/>
          </a:stretch>
        </p:blipFill>
        <p:spPr>
          <a:xfrm>
            <a:off x="218442" y="3603329"/>
            <a:ext cx="3811590" cy="3067704"/>
          </a:xfrm>
          <a:prstGeom prst="rect">
            <a:avLst/>
          </a:prstGeom>
        </p:spPr>
      </p:pic>
      <p:sp>
        <p:nvSpPr>
          <p:cNvPr id="2" name="Title 1">
            <a:extLst>
              <a:ext uri="{FF2B5EF4-FFF2-40B4-BE49-F238E27FC236}">
                <a16:creationId xmlns:a16="http://schemas.microsoft.com/office/drawing/2014/main" id="{378DB6EA-56F3-4A27-9EF5-FFFD25A013F4}"/>
              </a:ext>
            </a:extLst>
          </p:cNvPr>
          <p:cNvSpPr>
            <a:spLocks noGrp="1"/>
          </p:cNvSpPr>
          <p:nvPr>
            <p:ph type="title"/>
          </p:nvPr>
        </p:nvSpPr>
        <p:spPr/>
        <p:txBody>
          <a:bodyPr/>
          <a:lstStyle/>
          <a:p>
            <a:r>
              <a:rPr lang="en-US" dirty="0"/>
              <a:t>Minimizing in the direction of the gradient</a:t>
            </a:r>
          </a:p>
        </p:txBody>
      </p:sp>
      <p:sp>
        <p:nvSpPr>
          <p:cNvPr id="3" name="Content Placeholder 2">
            <a:extLst>
              <a:ext uri="{FF2B5EF4-FFF2-40B4-BE49-F238E27FC236}">
                <a16:creationId xmlns:a16="http://schemas.microsoft.com/office/drawing/2014/main" id="{001D291E-9C55-4894-9605-5819F81F1535}"/>
              </a:ext>
            </a:extLst>
          </p:cNvPr>
          <p:cNvSpPr>
            <a:spLocks noGrp="1"/>
          </p:cNvSpPr>
          <p:nvPr>
            <p:ph idx="1"/>
          </p:nvPr>
        </p:nvSpPr>
        <p:spPr/>
        <p:txBody>
          <a:bodyPr/>
          <a:lstStyle/>
          <a:p>
            <a:r>
              <a:rPr lang="en-US" dirty="0"/>
              <a:t>How do we find a minimum in this direction?</a:t>
            </a:r>
          </a:p>
          <a:p>
            <a:pPr lvl="1"/>
            <a:r>
              <a:rPr lang="en-US" dirty="0"/>
              <a:t>Previously, we assumed we had an idea as to where the minimum was</a:t>
            </a:r>
          </a:p>
          <a:p>
            <a:pPr lvl="1"/>
            <a:r>
              <a:rPr lang="en-US" dirty="0"/>
              <a:t>Strategies vary, but we will focus on one additional assumption</a:t>
            </a:r>
          </a:p>
          <a:p>
            <a:endParaRPr lang="en-US" dirty="0"/>
          </a:p>
          <a:p>
            <a:pPr marL="0" indent="0">
              <a:buNone/>
            </a:pP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26877A3-1E1D-48BD-B5AE-3B09B8931A73}"/>
              </a:ext>
            </a:extLst>
          </p:cNvPr>
          <p:cNvSpPr>
            <a:spLocks noGrp="1"/>
          </p:cNvSpPr>
          <p:nvPr>
            <p:ph type="ftr" sz="quarter" idx="11"/>
          </p:nvPr>
        </p:nvSpPr>
        <p:spPr/>
        <p:txBody>
          <a:bodyPr/>
          <a:lstStyle/>
          <a:p>
            <a:r>
              <a:rPr lang="en-US"/>
              <a:t>Gradient descent</a:t>
            </a:r>
            <a:endParaRPr lang="en-CA" dirty="0"/>
          </a:p>
        </p:txBody>
      </p:sp>
      <p:sp>
        <p:nvSpPr>
          <p:cNvPr id="5" name="Slide Number Placeholder 4">
            <a:extLst>
              <a:ext uri="{FF2B5EF4-FFF2-40B4-BE49-F238E27FC236}">
                <a16:creationId xmlns:a16="http://schemas.microsoft.com/office/drawing/2014/main" id="{06D2A633-6C62-4C9B-A097-80DF9AD889AF}"/>
              </a:ext>
            </a:extLst>
          </p:cNvPr>
          <p:cNvSpPr>
            <a:spLocks noGrp="1"/>
          </p:cNvSpPr>
          <p:nvPr>
            <p:ph type="sldNum" sz="quarter" idx="12"/>
          </p:nvPr>
        </p:nvSpPr>
        <p:spPr/>
        <p:txBody>
          <a:bodyPr/>
          <a:lstStyle/>
          <a:p>
            <a:fld id="{42EF6DC8-DA9C-4533-8A40-BB00A2545AF8}" type="slidenum">
              <a:rPr lang="en-CA" smtClean="0"/>
              <a:pPr/>
              <a:t>18</a:t>
            </a:fld>
            <a:endParaRPr lang="en-CA"/>
          </a:p>
        </p:txBody>
      </p:sp>
      <p:sp>
        <p:nvSpPr>
          <p:cNvPr id="8" name="Oval 7">
            <a:extLst>
              <a:ext uri="{FF2B5EF4-FFF2-40B4-BE49-F238E27FC236}">
                <a16:creationId xmlns:a16="http://schemas.microsoft.com/office/drawing/2014/main" id="{E7FF9829-8B9D-4E56-B451-031095861C0A}"/>
              </a:ext>
            </a:extLst>
          </p:cNvPr>
          <p:cNvSpPr/>
          <p:nvPr/>
        </p:nvSpPr>
        <p:spPr>
          <a:xfrm>
            <a:off x="6071556" y="44675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77B3B29F-F199-4213-90A9-2C9E1AE4DCF5}"/>
              </a:ext>
            </a:extLst>
          </p:cNvPr>
          <p:cNvCxnSpPr>
            <a:cxnSpLocks/>
          </p:cNvCxnSpPr>
          <p:nvPr/>
        </p:nvCxnSpPr>
        <p:spPr>
          <a:xfrm flipH="1" flipV="1">
            <a:off x="6117277" y="4503061"/>
            <a:ext cx="1219218" cy="1592939"/>
          </a:xfrm>
          <a:prstGeom prst="straightConnector1">
            <a:avLst/>
          </a:prstGeom>
          <a:ln w="28575">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A0700BF0-4937-4AE3-9E2B-9A29C40C665F}"/>
              </a:ext>
            </a:extLst>
          </p:cNvPr>
          <p:cNvSpPr/>
          <p:nvPr/>
        </p:nvSpPr>
        <p:spPr>
          <a:xfrm>
            <a:off x="2520818" y="608570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76AFCC20-474A-462B-9655-708F239EC884}"/>
              </a:ext>
            </a:extLst>
          </p:cNvPr>
          <p:cNvSpPr/>
          <p:nvPr/>
        </p:nvSpPr>
        <p:spPr>
          <a:xfrm>
            <a:off x="864066" y="5931017"/>
            <a:ext cx="1702965" cy="435221"/>
          </a:xfrm>
          <a:custGeom>
            <a:avLst/>
            <a:gdLst>
              <a:gd name="connsiteX0" fmla="*/ 1702965 w 1702965"/>
              <a:gd name="connsiteY0" fmla="*/ 184557 h 435221"/>
              <a:gd name="connsiteX1" fmla="*/ 1317072 w 1702965"/>
              <a:gd name="connsiteY1" fmla="*/ 385893 h 435221"/>
              <a:gd name="connsiteX2" fmla="*/ 671119 w 1702965"/>
              <a:gd name="connsiteY2" fmla="*/ 402671 h 435221"/>
              <a:gd name="connsiteX3" fmla="*/ 0 w 1702965"/>
              <a:gd name="connsiteY3" fmla="*/ 0 h 435221"/>
              <a:gd name="connsiteX4" fmla="*/ 0 w 1702965"/>
              <a:gd name="connsiteY4" fmla="*/ 0 h 43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965" h="435221">
                <a:moveTo>
                  <a:pt x="1702965" y="184557"/>
                </a:moveTo>
                <a:cubicBezTo>
                  <a:pt x="1596005" y="267049"/>
                  <a:pt x="1489046" y="349541"/>
                  <a:pt x="1317072" y="385893"/>
                </a:cubicBezTo>
                <a:cubicBezTo>
                  <a:pt x="1145098" y="422245"/>
                  <a:pt x="890631" y="466987"/>
                  <a:pt x="671119" y="402671"/>
                </a:cubicBezTo>
                <a:cubicBezTo>
                  <a:pt x="451607" y="338356"/>
                  <a:pt x="0" y="0"/>
                  <a:pt x="0" y="0"/>
                </a:cubicBezTo>
                <a:lnTo>
                  <a:pt x="0" y="0"/>
                </a:lnTo>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30DAE853-910A-4987-9F75-347E88CFD61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37023263"/>
      </p:ext>
    </p:extLst>
  </p:cSld>
  <p:clrMapOvr>
    <a:masterClrMapping/>
  </p:clrMapOvr>
  <mc:AlternateContent xmlns:mc="http://schemas.openxmlformats.org/markup-compatibility/2006">
    <mc:Choice xmlns:p14="http://schemas.microsoft.com/office/powerpoint/2010/main" Requires="p14">
      <p:transition spd="slow" p14:dur="2000" advTm="56417"/>
    </mc:Choice>
    <mc:Fallback>
      <p:transition spd="slow" advTm="56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078D43F-CB18-4556-9DCE-846009B2E6A5}"/>
              </a:ext>
            </a:extLst>
          </p:cNvPr>
          <p:cNvPicPr>
            <a:picLocks noChangeAspect="1"/>
          </p:cNvPicPr>
          <p:nvPr/>
        </p:nvPicPr>
        <p:blipFill>
          <a:blip r:embed="rId5"/>
          <a:srcRect/>
          <a:stretch/>
        </p:blipFill>
        <p:spPr>
          <a:xfrm>
            <a:off x="4268791" y="3600284"/>
            <a:ext cx="3067704" cy="3067704"/>
          </a:xfrm>
          <a:prstGeom prst="rect">
            <a:avLst/>
          </a:prstGeom>
        </p:spPr>
      </p:pic>
      <p:pic>
        <p:nvPicPr>
          <p:cNvPr id="20" name="Picture 19">
            <a:extLst>
              <a:ext uri="{FF2B5EF4-FFF2-40B4-BE49-F238E27FC236}">
                <a16:creationId xmlns:a16="http://schemas.microsoft.com/office/drawing/2014/main" id="{B998B43B-348D-4606-8F8F-F3971BABD107}"/>
              </a:ext>
            </a:extLst>
          </p:cNvPr>
          <p:cNvPicPr>
            <a:picLocks noChangeAspect="1"/>
          </p:cNvPicPr>
          <p:nvPr/>
        </p:nvPicPr>
        <p:blipFill>
          <a:blip r:embed="rId6"/>
          <a:stretch>
            <a:fillRect/>
          </a:stretch>
        </p:blipFill>
        <p:spPr>
          <a:xfrm>
            <a:off x="218442" y="3603329"/>
            <a:ext cx="3811590" cy="3067704"/>
          </a:xfrm>
          <a:prstGeom prst="rect">
            <a:avLst/>
          </a:prstGeom>
        </p:spPr>
      </p:pic>
      <p:sp>
        <p:nvSpPr>
          <p:cNvPr id="2" name="Title 1">
            <a:extLst>
              <a:ext uri="{FF2B5EF4-FFF2-40B4-BE49-F238E27FC236}">
                <a16:creationId xmlns:a16="http://schemas.microsoft.com/office/drawing/2014/main" id="{378DB6EA-56F3-4A27-9EF5-FFFD25A013F4}"/>
              </a:ext>
            </a:extLst>
          </p:cNvPr>
          <p:cNvSpPr>
            <a:spLocks noGrp="1"/>
          </p:cNvSpPr>
          <p:nvPr>
            <p:ph type="title"/>
          </p:nvPr>
        </p:nvSpPr>
        <p:spPr/>
        <p:txBody>
          <a:bodyPr/>
          <a:lstStyle/>
          <a:p>
            <a:r>
              <a:rPr lang="en-US" dirty="0"/>
              <a:t>Minimizing in the direction of the gradient</a:t>
            </a:r>
          </a:p>
        </p:txBody>
      </p:sp>
      <p:sp>
        <p:nvSpPr>
          <p:cNvPr id="3" name="Content Placeholder 2">
            <a:extLst>
              <a:ext uri="{FF2B5EF4-FFF2-40B4-BE49-F238E27FC236}">
                <a16:creationId xmlns:a16="http://schemas.microsoft.com/office/drawing/2014/main" id="{001D291E-9C55-4894-9605-5819F81F1535}"/>
              </a:ext>
            </a:extLst>
          </p:cNvPr>
          <p:cNvSpPr>
            <a:spLocks noGrp="1"/>
          </p:cNvSpPr>
          <p:nvPr>
            <p:ph idx="1"/>
          </p:nvPr>
        </p:nvSpPr>
        <p:spPr/>
        <p:txBody>
          <a:bodyPr/>
          <a:lstStyle/>
          <a:p>
            <a:r>
              <a:rPr lang="en-US" dirty="0"/>
              <a:t>We will assume that:</a:t>
            </a:r>
          </a:p>
          <a:p>
            <a:pPr lvl="1"/>
            <a:r>
              <a:rPr lang="en-US" dirty="0"/>
              <a:t>The function has a unique minimum and is concave up</a:t>
            </a:r>
          </a:p>
          <a:p>
            <a:pPr lvl="1"/>
            <a:r>
              <a:rPr lang="en-US" dirty="0"/>
              <a:t>The function, in any direction, ultimately goes to infinity</a:t>
            </a:r>
          </a:p>
          <a:p>
            <a:r>
              <a:rPr lang="en-US" dirty="0"/>
              <a:t>If both these conditions are satisfied,</a:t>
            </a:r>
            <a:br>
              <a:rPr lang="en-US" dirty="0"/>
            </a:br>
            <a:r>
              <a:rPr lang="en-US" dirty="0"/>
              <a:t>	both these conditions are also satisfied on any line</a:t>
            </a:r>
          </a:p>
          <a:p>
            <a:endParaRPr lang="en-US" dirty="0"/>
          </a:p>
          <a:p>
            <a:pPr marL="0" indent="0">
              <a:buNone/>
            </a:pP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26877A3-1E1D-48BD-B5AE-3B09B8931A73}"/>
              </a:ext>
            </a:extLst>
          </p:cNvPr>
          <p:cNvSpPr>
            <a:spLocks noGrp="1"/>
          </p:cNvSpPr>
          <p:nvPr>
            <p:ph type="ftr" sz="quarter" idx="11"/>
          </p:nvPr>
        </p:nvSpPr>
        <p:spPr/>
        <p:txBody>
          <a:bodyPr/>
          <a:lstStyle/>
          <a:p>
            <a:r>
              <a:rPr lang="en-US"/>
              <a:t>Gradient descent</a:t>
            </a:r>
            <a:endParaRPr lang="en-CA" dirty="0"/>
          </a:p>
        </p:txBody>
      </p:sp>
      <p:sp>
        <p:nvSpPr>
          <p:cNvPr id="5" name="Slide Number Placeholder 4">
            <a:extLst>
              <a:ext uri="{FF2B5EF4-FFF2-40B4-BE49-F238E27FC236}">
                <a16:creationId xmlns:a16="http://schemas.microsoft.com/office/drawing/2014/main" id="{06D2A633-6C62-4C9B-A097-80DF9AD889AF}"/>
              </a:ext>
            </a:extLst>
          </p:cNvPr>
          <p:cNvSpPr>
            <a:spLocks noGrp="1"/>
          </p:cNvSpPr>
          <p:nvPr>
            <p:ph type="sldNum" sz="quarter" idx="12"/>
          </p:nvPr>
        </p:nvSpPr>
        <p:spPr/>
        <p:txBody>
          <a:bodyPr/>
          <a:lstStyle/>
          <a:p>
            <a:fld id="{42EF6DC8-DA9C-4533-8A40-BB00A2545AF8}" type="slidenum">
              <a:rPr lang="en-CA" smtClean="0"/>
              <a:pPr/>
              <a:t>19</a:t>
            </a:fld>
            <a:endParaRPr lang="en-CA"/>
          </a:p>
        </p:txBody>
      </p:sp>
      <p:sp>
        <p:nvSpPr>
          <p:cNvPr id="8" name="Oval 7">
            <a:extLst>
              <a:ext uri="{FF2B5EF4-FFF2-40B4-BE49-F238E27FC236}">
                <a16:creationId xmlns:a16="http://schemas.microsoft.com/office/drawing/2014/main" id="{E7FF9829-8B9D-4E56-B451-031095861C0A}"/>
              </a:ext>
            </a:extLst>
          </p:cNvPr>
          <p:cNvSpPr/>
          <p:nvPr/>
        </p:nvSpPr>
        <p:spPr>
          <a:xfrm>
            <a:off x="6071556" y="44675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77B3B29F-F199-4213-90A9-2C9E1AE4DCF5}"/>
              </a:ext>
            </a:extLst>
          </p:cNvPr>
          <p:cNvCxnSpPr>
            <a:cxnSpLocks/>
          </p:cNvCxnSpPr>
          <p:nvPr/>
        </p:nvCxnSpPr>
        <p:spPr>
          <a:xfrm flipH="1" flipV="1">
            <a:off x="6117277" y="4503061"/>
            <a:ext cx="1219218" cy="1592939"/>
          </a:xfrm>
          <a:prstGeom prst="straightConnector1">
            <a:avLst/>
          </a:prstGeom>
          <a:ln w="28575">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A0700BF0-4937-4AE3-9E2B-9A29C40C665F}"/>
              </a:ext>
            </a:extLst>
          </p:cNvPr>
          <p:cNvSpPr/>
          <p:nvPr/>
        </p:nvSpPr>
        <p:spPr>
          <a:xfrm>
            <a:off x="2520818" y="608570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76AFCC20-474A-462B-9655-708F239EC884}"/>
              </a:ext>
            </a:extLst>
          </p:cNvPr>
          <p:cNvSpPr/>
          <p:nvPr/>
        </p:nvSpPr>
        <p:spPr>
          <a:xfrm>
            <a:off x="864066" y="5931017"/>
            <a:ext cx="1702965" cy="435221"/>
          </a:xfrm>
          <a:custGeom>
            <a:avLst/>
            <a:gdLst>
              <a:gd name="connsiteX0" fmla="*/ 1702965 w 1702965"/>
              <a:gd name="connsiteY0" fmla="*/ 184557 h 435221"/>
              <a:gd name="connsiteX1" fmla="*/ 1317072 w 1702965"/>
              <a:gd name="connsiteY1" fmla="*/ 385893 h 435221"/>
              <a:gd name="connsiteX2" fmla="*/ 671119 w 1702965"/>
              <a:gd name="connsiteY2" fmla="*/ 402671 h 435221"/>
              <a:gd name="connsiteX3" fmla="*/ 0 w 1702965"/>
              <a:gd name="connsiteY3" fmla="*/ 0 h 435221"/>
              <a:gd name="connsiteX4" fmla="*/ 0 w 1702965"/>
              <a:gd name="connsiteY4" fmla="*/ 0 h 43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965" h="435221">
                <a:moveTo>
                  <a:pt x="1702965" y="184557"/>
                </a:moveTo>
                <a:cubicBezTo>
                  <a:pt x="1596005" y="267049"/>
                  <a:pt x="1489046" y="349541"/>
                  <a:pt x="1317072" y="385893"/>
                </a:cubicBezTo>
                <a:cubicBezTo>
                  <a:pt x="1145098" y="422245"/>
                  <a:pt x="890631" y="466987"/>
                  <a:pt x="671119" y="402671"/>
                </a:cubicBezTo>
                <a:cubicBezTo>
                  <a:pt x="451607" y="338356"/>
                  <a:pt x="0" y="0"/>
                  <a:pt x="0" y="0"/>
                </a:cubicBezTo>
                <a:lnTo>
                  <a:pt x="0" y="0"/>
                </a:lnTo>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FCD596F2-D9E7-418D-A77F-7040F05D84D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59078879"/>
      </p:ext>
    </p:extLst>
  </p:cSld>
  <p:clrMapOvr>
    <a:masterClrMapping/>
  </p:clrMapOvr>
  <mc:AlternateContent xmlns:mc="http://schemas.openxmlformats.org/markup-compatibility/2006">
    <mc:Choice xmlns:p14="http://schemas.microsoft.com/office/powerpoint/2010/main" Requires="p14">
      <p:transition spd="slow" p14:dur="2000" advTm="67448"/>
    </mc:Choice>
    <mc:Fallback>
      <p:transition spd="slow" advTm="67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Describe why we might not want to use one of the two previous algorithms</a:t>
            </a:r>
          </a:p>
          <a:p>
            <a:pPr lvl="1"/>
            <a:r>
              <a:rPr lang="en-US" dirty="0"/>
              <a:t>Discuss the idea of the gradient</a:t>
            </a:r>
          </a:p>
          <a:p>
            <a:pPr lvl="1"/>
            <a:r>
              <a:rPr lang="en-US" dirty="0"/>
              <a:t>See how the gradient can indicate which direction to search</a:t>
            </a:r>
          </a:p>
          <a:p>
            <a:pPr lvl="1"/>
            <a:r>
              <a:rPr lang="en-US" dirty="0"/>
              <a:t>Explain how we can convert an </a:t>
            </a:r>
            <a:r>
              <a:rPr lang="en-US" i="1" dirty="0"/>
              <a:t>n</a:t>
            </a:r>
            <a:r>
              <a:rPr lang="en-US" dirty="0"/>
              <a:t>-dimensional minimization problem into a one-dimensional minimization problem</a:t>
            </a:r>
          </a:p>
          <a:p>
            <a:pPr lvl="1"/>
            <a:r>
              <a:rPr lang="en-US" dirty="0"/>
              <a:t>Discuss issues with estimating the gradient</a:t>
            </a:r>
          </a:p>
        </p:txBody>
      </p:sp>
      <p:sp>
        <p:nvSpPr>
          <p:cNvPr id="4" name="Footer Placeholder 3"/>
          <p:cNvSpPr>
            <a:spLocks noGrp="1"/>
          </p:cNvSpPr>
          <p:nvPr>
            <p:ph type="ftr" sz="quarter" idx="11"/>
          </p:nvPr>
        </p:nvSpPr>
        <p:spPr/>
        <p:txBody>
          <a:bodyPr/>
          <a:lstStyle/>
          <a:p>
            <a:r>
              <a:rPr lang="en-US"/>
              <a:t>Gradient descent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F927FE19-D8EE-487E-9CFB-36722F3F77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31150"/>
    </mc:Choice>
    <mc:Fallback>
      <p:transition spd="slow" advTm="31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DB6EA-56F3-4A27-9EF5-FFFD25A013F4}"/>
              </a:ext>
            </a:extLst>
          </p:cNvPr>
          <p:cNvSpPr>
            <a:spLocks noGrp="1"/>
          </p:cNvSpPr>
          <p:nvPr>
            <p:ph type="title"/>
          </p:nvPr>
        </p:nvSpPr>
        <p:spPr/>
        <p:txBody>
          <a:bodyPr/>
          <a:lstStyle/>
          <a:p>
            <a:r>
              <a:rPr lang="en-US" dirty="0"/>
              <a:t>Minimizing in the direction of the gradient</a:t>
            </a:r>
          </a:p>
        </p:txBody>
      </p:sp>
      <p:sp>
        <p:nvSpPr>
          <p:cNvPr id="3" name="Content Placeholder 2">
            <a:extLst>
              <a:ext uri="{FF2B5EF4-FFF2-40B4-BE49-F238E27FC236}">
                <a16:creationId xmlns:a16="http://schemas.microsoft.com/office/drawing/2014/main" id="{001D291E-9C55-4894-9605-5819F81F1535}"/>
              </a:ext>
            </a:extLst>
          </p:cNvPr>
          <p:cNvSpPr>
            <a:spLocks noGrp="1"/>
          </p:cNvSpPr>
          <p:nvPr>
            <p:ph idx="1"/>
          </p:nvPr>
        </p:nvSpPr>
        <p:spPr/>
        <p:txBody>
          <a:bodyPr/>
          <a:lstStyle/>
          <a:p>
            <a:r>
              <a:rPr lang="en-US" dirty="0"/>
              <a:t>Now, begin calculating</a:t>
            </a:r>
            <a:br>
              <a:rPr lang="en-US" dirty="0"/>
            </a:br>
            <a:br>
              <a:rPr lang="en-US" dirty="0"/>
            </a:br>
            <a:br>
              <a:rPr lang="en-US" dirty="0"/>
            </a:br>
            <a:r>
              <a:rPr lang="en-US" dirty="0"/>
              <a:t>starting with </a:t>
            </a:r>
            <a:r>
              <a:rPr lang="en-US" i="1" dirty="0">
                <a:latin typeface="Times New Roman" panose="02020603050405020304" pitchFamily="18" charset="0"/>
              </a:rPr>
              <a:t>m</a:t>
            </a:r>
            <a:r>
              <a:rPr lang="en-US" dirty="0">
                <a:latin typeface="Times New Roman" panose="02020603050405020304" pitchFamily="18" charset="0"/>
              </a:rPr>
              <a:t> = 0</a:t>
            </a:r>
            <a:endParaRPr lang="en-US" dirty="0"/>
          </a:p>
          <a:p>
            <a:r>
              <a:rPr lang="en-US" dirty="0"/>
              <a:t>Begin incrementing or decrementing </a:t>
            </a:r>
            <a:r>
              <a:rPr lang="en-US" i="1" dirty="0"/>
              <a:t>m</a:t>
            </a:r>
            <a:r>
              <a:rPr lang="en-US" dirty="0"/>
              <a:t> until you find three points such that </a:t>
            </a:r>
          </a:p>
          <a:p>
            <a:endParaRPr lang="en-US" dirty="0"/>
          </a:p>
          <a:p>
            <a:endParaRPr lang="en-US" dirty="0"/>
          </a:p>
          <a:p>
            <a:r>
              <a:rPr lang="en-US" dirty="0"/>
              <a:t>In this case, you then continue with the golden-ratio search </a:t>
            </a:r>
            <a:br>
              <a:rPr lang="en-US" dirty="0"/>
            </a:br>
            <a:r>
              <a:rPr lang="en-US" dirty="0"/>
              <a:t>with</a:t>
            </a:r>
            <a:br>
              <a:rPr lang="en-US" dirty="0"/>
            </a:br>
            <a:br>
              <a:rPr lang="en-US" dirty="0"/>
            </a:br>
            <a:br>
              <a:rPr lang="en-US" dirty="0"/>
            </a:br>
            <a:r>
              <a:rPr lang="en-US" dirty="0"/>
              <a:t>starting with </a:t>
            </a:r>
            <a:r>
              <a:rPr lang="en-US" i="1" dirty="0" err="1">
                <a:latin typeface="Symbol" panose="05050102010706020507" pitchFamily="18" charset="2"/>
              </a:rPr>
              <a:t>f</a:t>
            </a:r>
            <a:r>
              <a:rPr lang="en-US" i="1" baseline="30000" dirty="0" err="1">
                <a:latin typeface="Times New Roman" panose="02020603050405020304" pitchFamily="18" charset="0"/>
              </a:rPr>
              <a:t>M</a:t>
            </a:r>
            <a:r>
              <a:rPr lang="en-US" baseline="30000" dirty="0">
                <a:latin typeface="Times New Roman" panose="02020603050405020304" pitchFamily="18" charset="0"/>
              </a:rPr>
              <a:t>–1</a:t>
            </a:r>
            <a:r>
              <a:rPr lang="en-US" dirty="0">
                <a:latin typeface="Times New Roman" panose="02020603050405020304" pitchFamily="18" charset="0"/>
              </a:rPr>
              <a:t> ≤ </a:t>
            </a:r>
            <a:r>
              <a:rPr lang="en-US" i="1" dirty="0">
                <a:latin typeface="Symbol" panose="05050102010706020507" pitchFamily="18" charset="2"/>
              </a:rPr>
              <a:t>a</a:t>
            </a:r>
            <a:r>
              <a:rPr lang="en-US" dirty="0">
                <a:latin typeface="Times New Roman" panose="02020603050405020304" pitchFamily="18" charset="0"/>
              </a:rPr>
              <a:t> ≤ </a:t>
            </a:r>
            <a:r>
              <a:rPr lang="en-US" i="1" dirty="0">
                <a:latin typeface="Symbol" panose="05050102010706020507" pitchFamily="18" charset="2"/>
              </a:rPr>
              <a:t>f</a:t>
            </a:r>
            <a:r>
              <a:rPr lang="en-US" i="1" baseline="30000" dirty="0">
                <a:latin typeface="Times New Roman" panose="02020603050405020304" pitchFamily="18" charset="0"/>
              </a:rPr>
              <a:t>M</a:t>
            </a:r>
            <a:r>
              <a:rPr lang="en-US" baseline="30000" dirty="0">
                <a:latin typeface="Times New Roman" panose="02020603050405020304" pitchFamily="18" charset="0"/>
              </a:rPr>
              <a:t>+1</a:t>
            </a:r>
            <a:r>
              <a:rPr lang="en-US" dirty="0"/>
              <a:t> and continuing with the Brent-Dekker method</a:t>
            </a:r>
          </a:p>
        </p:txBody>
      </p:sp>
      <p:sp>
        <p:nvSpPr>
          <p:cNvPr id="4" name="Footer Placeholder 3">
            <a:extLst>
              <a:ext uri="{FF2B5EF4-FFF2-40B4-BE49-F238E27FC236}">
                <a16:creationId xmlns:a16="http://schemas.microsoft.com/office/drawing/2014/main" id="{D26877A3-1E1D-48BD-B5AE-3B09B8931A73}"/>
              </a:ext>
            </a:extLst>
          </p:cNvPr>
          <p:cNvSpPr>
            <a:spLocks noGrp="1"/>
          </p:cNvSpPr>
          <p:nvPr>
            <p:ph type="ftr" sz="quarter" idx="11"/>
          </p:nvPr>
        </p:nvSpPr>
        <p:spPr/>
        <p:txBody>
          <a:bodyPr/>
          <a:lstStyle/>
          <a:p>
            <a:r>
              <a:rPr lang="en-US"/>
              <a:t>Gradient descent</a:t>
            </a:r>
            <a:endParaRPr lang="en-CA" dirty="0"/>
          </a:p>
        </p:txBody>
      </p:sp>
      <p:sp>
        <p:nvSpPr>
          <p:cNvPr id="5" name="Slide Number Placeholder 4">
            <a:extLst>
              <a:ext uri="{FF2B5EF4-FFF2-40B4-BE49-F238E27FC236}">
                <a16:creationId xmlns:a16="http://schemas.microsoft.com/office/drawing/2014/main" id="{06D2A633-6C62-4C9B-A097-80DF9AD889AF}"/>
              </a:ext>
            </a:extLst>
          </p:cNvPr>
          <p:cNvSpPr>
            <a:spLocks noGrp="1"/>
          </p:cNvSpPr>
          <p:nvPr>
            <p:ph type="sldNum" sz="quarter" idx="12"/>
          </p:nvPr>
        </p:nvSpPr>
        <p:spPr/>
        <p:txBody>
          <a:bodyPr/>
          <a:lstStyle/>
          <a:p>
            <a:fld id="{42EF6DC8-DA9C-4533-8A40-BB00A2545AF8}" type="slidenum">
              <a:rPr lang="en-CA" smtClean="0"/>
              <a:pPr/>
              <a:t>20</a:t>
            </a:fld>
            <a:endParaRPr lang="en-CA"/>
          </a:p>
        </p:txBody>
      </p:sp>
      <p:graphicFrame>
        <p:nvGraphicFramePr>
          <p:cNvPr id="13" name="Object 12">
            <a:extLst>
              <a:ext uri="{FF2B5EF4-FFF2-40B4-BE49-F238E27FC236}">
                <a16:creationId xmlns:a16="http://schemas.microsoft.com/office/drawing/2014/main" id="{A15661CD-D0D5-4706-A94D-33925706CFA7}"/>
              </a:ext>
            </a:extLst>
          </p:cNvPr>
          <p:cNvGraphicFramePr>
            <a:graphicFrameLocks noChangeAspect="1"/>
          </p:cNvGraphicFramePr>
          <p:nvPr>
            <p:extLst>
              <p:ext uri="{D42A27DB-BD31-4B8C-83A1-F6EECF244321}">
                <p14:modId xmlns:p14="http://schemas.microsoft.com/office/powerpoint/2010/main" val="1061166173"/>
              </p:ext>
            </p:extLst>
          </p:nvPr>
        </p:nvGraphicFramePr>
        <p:xfrm>
          <a:off x="3355975" y="2108200"/>
          <a:ext cx="2136775" cy="652463"/>
        </p:xfrm>
        <a:graphic>
          <a:graphicData uri="http://schemas.openxmlformats.org/presentationml/2006/ole">
            <mc:AlternateContent xmlns:mc="http://schemas.openxmlformats.org/markup-compatibility/2006">
              <mc:Choice xmlns:v="urn:schemas-microsoft-com:vml" Requires="v">
                <p:oleObj name="Equation" r:id="rId5" imgW="1206360" imgH="368280" progId="Equation.DSMT4">
                  <p:embed/>
                </p:oleObj>
              </mc:Choice>
              <mc:Fallback>
                <p:oleObj name="Equation" r:id="rId5" imgW="1206360" imgH="368280" progId="Equation.DSMT4">
                  <p:embed/>
                  <p:pic>
                    <p:nvPicPr>
                      <p:cNvPr id="13" name="Object 12">
                        <a:extLst>
                          <a:ext uri="{FF2B5EF4-FFF2-40B4-BE49-F238E27FC236}">
                            <a16:creationId xmlns:a16="http://schemas.microsoft.com/office/drawing/2014/main" id="{A15661CD-D0D5-4706-A94D-33925706CFA7}"/>
                          </a:ext>
                        </a:extLst>
                      </p:cNvPr>
                      <p:cNvPicPr/>
                      <p:nvPr/>
                    </p:nvPicPr>
                    <p:blipFill>
                      <a:blip r:embed="rId6"/>
                      <a:stretch>
                        <a:fillRect/>
                      </a:stretch>
                    </p:blipFill>
                    <p:spPr>
                      <a:xfrm>
                        <a:off x="3355975" y="2108200"/>
                        <a:ext cx="2136775" cy="652463"/>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78587C47-0EAE-4D36-A2BB-6E575EA43BAB}"/>
              </a:ext>
            </a:extLst>
          </p:cNvPr>
          <p:cNvGraphicFramePr>
            <a:graphicFrameLocks noChangeAspect="1"/>
          </p:cNvGraphicFramePr>
          <p:nvPr>
            <p:extLst>
              <p:ext uri="{D42A27DB-BD31-4B8C-83A1-F6EECF244321}">
                <p14:modId xmlns:p14="http://schemas.microsoft.com/office/powerpoint/2010/main" val="45950474"/>
              </p:ext>
            </p:extLst>
          </p:nvPr>
        </p:nvGraphicFramePr>
        <p:xfrm>
          <a:off x="1224808" y="3789363"/>
          <a:ext cx="7107237" cy="654050"/>
        </p:xfrm>
        <a:graphic>
          <a:graphicData uri="http://schemas.openxmlformats.org/presentationml/2006/ole">
            <mc:AlternateContent xmlns:mc="http://schemas.openxmlformats.org/markup-compatibility/2006">
              <mc:Choice xmlns:v="urn:schemas-microsoft-com:vml" Requires="v">
                <p:oleObj name="Equation" r:id="rId7" imgW="4012920" imgH="368280" progId="Equation.DSMT4">
                  <p:embed/>
                </p:oleObj>
              </mc:Choice>
              <mc:Fallback>
                <p:oleObj name="Equation" r:id="rId7" imgW="4012920" imgH="368280" progId="Equation.DSMT4">
                  <p:embed/>
                  <p:pic>
                    <p:nvPicPr>
                      <p:cNvPr id="26" name="Object 25">
                        <a:extLst>
                          <a:ext uri="{FF2B5EF4-FFF2-40B4-BE49-F238E27FC236}">
                            <a16:creationId xmlns:a16="http://schemas.microsoft.com/office/drawing/2014/main" id="{69C8D839-AF91-42A3-B708-E01AEF2CDC5B}"/>
                          </a:ext>
                        </a:extLst>
                      </p:cNvPr>
                      <p:cNvPicPr/>
                      <p:nvPr/>
                    </p:nvPicPr>
                    <p:blipFill>
                      <a:blip r:embed="rId8"/>
                      <a:stretch>
                        <a:fillRect/>
                      </a:stretch>
                    </p:blipFill>
                    <p:spPr>
                      <a:xfrm>
                        <a:off x="1224808" y="3789363"/>
                        <a:ext cx="7107237" cy="6540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616F9BEB-2F38-454D-B2C5-06613B6CDE3F}"/>
              </a:ext>
            </a:extLst>
          </p:cNvPr>
          <p:cNvGraphicFramePr>
            <a:graphicFrameLocks noChangeAspect="1"/>
          </p:cNvGraphicFramePr>
          <p:nvPr>
            <p:extLst>
              <p:ext uri="{D42A27DB-BD31-4B8C-83A1-F6EECF244321}">
                <p14:modId xmlns:p14="http://schemas.microsoft.com/office/powerpoint/2010/main" val="2471948670"/>
              </p:ext>
            </p:extLst>
          </p:nvPr>
        </p:nvGraphicFramePr>
        <p:xfrm>
          <a:off x="6550025" y="1384300"/>
          <a:ext cx="2025650" cy="765175"/>
        </p:xfrm>
        <a:graphic>
          <a:graphicData uri="http://schemas.openxmlformats.org/presentationml/2006/ole">
            <mc:AlternateContent xmlns:mc="http://schemas.openxmlformats.org/markup-compatibility/2006">
              <mc:Choice xmlns:v="urn:schemas-microsoft-com:vml" Requires="v">
                <p:oleObj name="Equation" r:id="rId9" imgW="1143000" imgH="431640" progId="Equation.DSMT4">
                  <p:embed/>
                </p:oleObj>
              </mc:Choice>
              <mc:Fallback>
                <p:oleObj name="Equation" r:id="rId9" imgW="1143000" imgH="431640" progId="Equation.DSMT4">
                  <p:embed/>
                  <p:pic>
                    <p:nvPicPr>
                      <p:cNvPr id="13" name="Object 12">
                        <a:extLst>
                          <a:ext uri="{FF2B5EF4-FFF2-40B4-BE49-F238E27FC236}">
                            <a16:creationId xmlns:a16="http://schemas.microsoft.com/office/drawing/2014/main" id="{A15661CD-D0D5-4706-A94D-33925706CFA7}"/>
                          </a:ext>
                        </a:extLst>
                      </p:cNvPr>
                      <p:cNvPicPr/>
                      <p:nvPr/>
                    </p:nvPicPr>
                    <p:blipFill>
                      <a:blip r:embed="rId10"/>
                      <a:stretch>
                        <a:fillRect/>
                      </a:stretch>
                    </p:blipFill>
                    <p:spPr>
                      <a:xfrm>
                        <a:off x="6550025" y="1384300"/>
                        <a:ext cx="2025650" cy="7651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18EDDD2A-1CB3-4FB0-A893-E6F230ACF188}"/>
              </a:ext>
            </a:extLst>
          </p:cNvPr>
          <p:cNvGraphicFramePr>
            <a:graphicFrameLocks noChangeAspect="1"/>
          </p:cNvGraphicFramePr>
          <p:nvPr>
            <p:extLst>
              <p:ext uri="{D42A27DB-BD31-4B8C-83A1-F6EECF244321}">
                <p14:modId xmlns:p14="http://schemas.microsoft.com/office/powerpoint/2010/main" val="320153225"/>
              </p:ext>
            </p:extLst>
          </p:nvPr>
        </p:nvGraphicFramePr>
        <p:xfrm>
          <a:off x="3759200" y="5107464"/>
          <a:ext cx="2025650" cy="653098"/>
        </p:xfrm>
        <a:graphic>
          <a:graphicData uri="http://schemas.openxmlformats.org/presentationml/2006/ole">
            <mc:AlternateContent xmlns:mc="http://schemas.openxmlformats.org/markup-compatibility/2006">
              <mc:Choice xmlns:v="urn:schemas-microsoft-com:vml" Requires="v">
                <p:oleObj name="Equation" r:id="rId11" imgW="1143000" imgH="368280" progId="Equation.DSMT4">
                  <p:embed/>
                </p:oleObj>
              </mc:Choice>
              <mc:Fallback>
                <p:oleObj name="Equation" r:id="rId11" imgW="1143000" imgH="368280" progId="Equation.DSMT4">
                  <p:embed/>
                  <p:pic>
                    <p:nvPicPr>
                      <p:cNvPr id="17" name="Object 16">
                        <a:extLst>
                          <a:ext uri="{FF2B5EF4-FFF2-40B4-BE49-F238E27FC236}">
                            <a16:creationId xmlns:a16="http://schemas.microsoft.com/office/drawing/2014/main" id="{7BEC3221-73B9-4CC1-AA83-2D1C9C976A7A}"/>
                          </a:ext>
                        </a:extLst>
                      </p:cNvPr>
                      <p:cNvPicPr/>
                      <p:nvPr/>
                    </p:nvPicPr>
                    <p:blipFill>
                      <a:blip r:embed="rId12"/>
                      <a:stretch>
                        <a:fillRect/>
                      </a:stretch>
                    </p:blipFill>
                    <p:spPr>
                      <a:xfrm>
                        <a:off x="3759200" y="5107464"/>
                        <a:ext cx="2025650" cy="653098"/>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88736341-D639-4C36-A6DA-74D9B82F39A3}"/>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79993647"/>
      </p:ext>
    </p:extLst>
  </p:cSld>
  <p:clrMapOvr>
    <a:masterClrMapping/>
  </p:clrMapOvr>
  <mc:AlternateContent xmlns:mc="http://schemas.openxmlformats.org/markup-compatibility/2006">
    <mc:Choice xmlns:p14="http://schemas.microsoft.com/office/powerpoint/2010/main" Requires="p14">
      <p:transition spd="slow" p14:dur="2000" advTm="121463"/>
    </mc:Choice>
    <mc:Fallback>
      <p:transition spd="slow" advTm="121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08433C5-4E45-415B-8123-55919020D946}"/>
              </a:ext>
            </a:extLst>
          </p:cNvPr>
          <p:cNvPicPr>
            <a:picLocks noChangeAspect="1"/>
          </p:cNvPicPr>
          <p:nvPr/>
        </p:nvPicPr>
        <p:blipFill>
          <a:blip r:embed="rId5"/>
          <a:srcRect/>
          <a:stretch/>
        </p:blipFill>
        <p:spPr>
          <a:xfrm>
            <a:off x="2966159" y="3192683"/>
            <a:ext cx="3067704" cy="3067704"/>
          </a:xfrm>
          <a:prstGeom prst="rect">
            <a:avLst/>
          </a:prstGeom>
        </p:spPr>
      </p:pic>
      <p:cxnSp>
        <p:nvCxnSpPr>
          <p:cNvPr id="13" name="Straight Arrow Connector 12">
            <a:extLst>
              <a:ext uri="{FF2B5EF4-FFF2-40B4-BE49-F238E27FC236}">
                <a16:creationId xmlns:a16="http://schemas.microsoft.com/office/drawing/2014/main" id="{CCF636F0-DCED-4809-BA20-580B0FBB0CA0}"/>
              </a:ext>
            </a:extLst>
          </p:cNvPr>
          <p:cNvCxnSpPr>
            <a:cxnSpLocks/>
          </p:cNvCxnSpPr>
          <p:nvPr/>
        </p:nvCxnSpPr>
        <p:spPr>
          <a:xfrm flipH="1" flipV="1">
            <a:off x="4785702" y="4059955"/>
            <a:ext cx="1219218" cy="1592939"/>
          </a:xfrm>
          <a:prstGeom prst="straightConnector1">
            <a:avLst/>
          </a:prstGeom>
          <a:ln w="28575">
            <a:solidFill>
              <a:srgbClr val="FF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7283E6-5A25-4A92-B3E3-937C6B9ECB62}"/>
              </a:ext>
            </a:extLst>
          </p:cNvPr>
          <p:cNvSpPr>
            <a:spLocks noGrp="1"/>
          </p:cNvSpPr>
          <p:nvPr>
            <p:ph type="title"/>
          </p:nvPr>
        </p:nvSpPr>
        <p:spPr/>
        <p:txBody>
          <a:bodyPr/>
          <a:lstStyle/>
          <a:p>
            <a:r>
              <a:rPr lang="en-US" dirty="0"/>
              <a:t>Minimizing in the direction of the gradient</a:t>
            </a:r>
          </a:p>
        </p:txBody>
      </p:sp>
      <p:sp>
        <p:nvSpPr>
          <p:cNvPr id="3" name="Content Placeholder 2">
            <a:extLst>
              <a:ext uri="{FF2B5EF4-FFF2-40B4-BE49-F238E27FC236}">
                <a16:creationId xmlns:a16="http://schemas.microsoft.com/office/drawing/2014/main" id="{AC5C54E0-5DB8-4ADC-845E-38B841EB2C75}"/>
              </a:ext>
            </a:extLst>
          </p:cNvPr>
          <p:cNvSpPr>
            <a:spLocks noGrp="1"/>
          </p:cNvSpPr>
          <p:nvPr>
            <p:ph idx="1"/>
          </p:nvPr>
        </p:nvSpPr>
        <p:spPr/>
        <p:txBody>
          <a:bodyPr/>
          <a:lstStyle/>
          <a:p>
            <a:r>
              <a:rPr lang="en-US" dirty="0"/>
              <a:t>In our example, we’d proceed as follows</a:t>
            </a:r>
          </a:p>
          <a:p>
            <a:pPr lvl="1"/>
            <a:r>
              <a:rPr lang="en-US" dirty="0"/>
              <a:t>Thus, start searching between </a:t>
            </a:r>
            <a:r>
              <a:rPr lang="en-US" i="1" dirty="0">
                <a:latin typeface="Symbol" panose="05050102010706020507" pitchFamily="18" charset="2"/>
              </a:rPr>
              <a:t>f</a:t>
            </a:r>
            <a:r>
              <a:rPr lang="en-US" dirty="0"/>
              <a:t> </a:t>
            </a:r>
            <a:r>
              <a:rPr lang="en-US" dirty="0">
                <a:latin typeface="Times New Roman" panose="02020603050405020304" pitchFamily="18" charset="0"/>
              </a:rPr>
              <a:t>≤ </a:t>
            </a:r>
            <a:r>
              <a:rPr lang="en-US" i="1" dirty="0">
                <a:latin typeface="Symbol" panose="05050102010706020507" pitchFamily="18" charset="2"/>
              </a:rPr>
              <a:t>a</a:t>
            </a:r>
            <a:r>
              <a:rPr lang="en-US" dirty="0">
                <a:latin typeface="Times New Roman" panose="02020603050405020304" pitchFamily="18" charset="0"/>
              </a:rPr>
              <a:t> ≤</a:t>
            </a:r>
            <a:r>
              <a:rPr lang="en-US" dirty="0"/>
              <a:t> </a:t>
            </a:r>
            <a:r>
              <a:rPr lang="en-US" i="1" dirty="0">
                <a:latin typeface="Symbol" panose="05050102010706020507" pitchFamily="18" charset="2"/>
              </a:rPr>
              <a:t>f</a:t>
            </a:r>
            <a:r>
              <a:rPr lang="en-US" baseline="30000" dirty="0"/>
              <a:t>3</a:t>
            </a:r>
            <a:endParaRPr lang="en-US" dirty="0"/>
          </a:p>
        </p:txBody>
      </p:sp>
      <p:sp>
        <p:nvSpPr>
          <p:cNvPr id="4" name="Footer Placeholder 3">
            <a:extLst>
              <a:ext uri="{FF2B5EF4-FFF2-40B4-BE49-F238E27FC236}">
                <a16:creationId xmlns:a16="http://schemas.microsoft.com/office/drawing/2014/main" id="{A9C8A1CC-A27B-46DA-85BB-8C4EFE06F593}"/>
              </a:ext>
            </a:extLst>
          </p:cNvPr>
          <p:cNvSpPr>
            <a:spLocks noGrp="1"/>
          </p:cNvSpPr>
          <p:nvPr>
            <p:ph type="ftr" sz="quarter" idx="11"/>
          </p:nvPr>
        </p:nvSpPr>
        <p:spPr/>
        <p:txBody>
          <a:bodyPr/>
          <a:lstStyle/>
          <a:p>
            <a:r>
              <a:rPr lang="en-US"/>
              <a:t>Gradient descent</a:t>
            </a:r>
            <a:endParaRPr lang="en-CA" dirty="0"/>
          </a:p>
        </p:txBody>
      </p:sp>
      <p:sp>
        <p:nvSpPr>
          <p:cNvPr id="5" name="Slide Number Placeholder 4">
            <a:extLst>
              <a:ext uri="{FF2B5EF4-FFF2-40B4-BE49-F238E27FC236}">
                <a16:creationId xmlns:a16="http://schemas.microsoft.com/office/drawing/2014/main" id="{8010F85A-9777-43C8-B52D-492D61804B81}"/>
              </a:ext>
            </a:extLst>
          </p:cNvPr>
          <p:cNvSpPr>
            <a:spLocks noGrp="1"/>
          </p:cNvSpPr>
          <p:nvPr>
            <p:ph type="sldNum" sz="quarter" idx="12"/>
          </p:nvPr>
        </p:nvSpPr>
        <p:spPr/>
        <p:txBody>
          <a:bodyPr/>
          <a:lstStyle/>
          <a:p>
            <a:fld id="{42EF6DC8-DA9C-4533-8A40-BB00A2545AF8}" type="slidenum">
              <a:rPr lang="en-CA" smtClean="0"/>
              <a:pPr/>
              <a:t>21</a:t>
            </a:fld>
            <a:endParaRPr lang="en-CA"/>
          </a:p>
        </p:txBody>
      </p:sp>
      <p:sp>
        <p:nvSpPr>
          <p:cNvPr id="16" name="Oval 15">
            <a:extLst>
              <a:ext uri="{FF2B5EF4-FFF2-40B4-BE49-F238E27FC236}">
                <a16:creationId xmlns:a16="http://schemas.microsoft.com/office/drawing/2014/main" id="{0E941D34-8829-48DB-93A7-C0598D79E629}"/>
              </a:ext>
            </a:extLst>
          </p:cNvPr>
          <p:cNvSpPr/>
          <p:nvPr/>
        </p:nvSpPr>
        <p:spPr>
          <a:xfrm>
            <a:off x="4768924" y="405995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591CDC89-7323-46BE-80EE-46714F8E51DF}"/>
              </a:ext>
            </a:extLst>
          </p:cNvPr>
          <p:cNvCxnSpPr>
            <a:cxnSpLocks/>
          </p:cNvCxnSpPr>
          <p:nvPr/>
        </p:nvCxnSpPr>
        <p:spPr>
          <a:xfrm flipH="1" flipV="1">
            <a:off x="4797866" y="4095460"/>
            <a:ext cx="128016" cy="164592"/>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4BB698B6-F4D9-4B44-8720-D5B84C019A27}"/>
              </a:ext>
            </a:extLst>
          </p:cNvPr>
          <p:cNvSpPr/>
          <p:nvPr/>
        </p:nvSpPr>
        <p:spPr>
          <a:xfrm>
            <a:off x="4887768" y="422074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C6301A4-7E64-4FD6-8DD1-F267F938A456}"/>
              </a:ext>
            </a:extLst>
          </p:cNvPr>
          <p:cNvSpPr/>
          <p:nvPr/>
        </p:nvSpPr>
        <p:spPr>
          <a:xfrm>
            <a:off x="4998223" y="4364755"/>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598955C-7E7D-49EA-8800-9E51E600E20E}"/>
              </a:ext>
            </a:extLst>
          </p:cNvPr>
          <p:cNvSpPr/>
          <p:nvPr/>
        </p:nvSpPr>
        <p:spPr>
          <a:xfrm>
            <a:off x="5175790" y="45926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9884907-41F4-4F98-9854-44458B06FD80}"/>
              </a:ext>
            </a:extLst>
          </p:cNvPr>
          <p:cNvSpPr/>
          <p:nvPr/>
        </p:nvSpPr>
        <p:spPr>
          <a:xfrm>
            <a:off x="5479192" y="4979948"/>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D71898-0676-4755-BFE4-ED0FBDDDB08B}"/>
              </a:ext>
            </a:extLst>
          </p:cNvPr>
          <p:cNvSpPr txBox="1"/>
          <p:nvPr/>
        </p:nvSpPr>
        <p:spPr>
          <a:xfrm rot="19362876">
            <a:off x="5161406" y="3981031"/>
            <a:ext cx="406866" cy="1107996"/>
          </a:xfrm>
          <a:prstGeom prst="rect">
            <a:avLst/>
          </a:prstGeom>
          <a:noFill/>
        </p:spPr>
        <p:txBody>
          <a:bodyPr wrap="square">
            <a:spAutoFit/>
          </a:bodyPr>
          <a:lstStyle/>
          <a:p>
            <a:r>
              <a:rPr lang="en-US" sz="6600" dirty="0">
                <a:latin typeface="Times New Roman" panose="02020603050405020304" pitchFamily="18" charset="0"/>
                <a:cs typeface="Times New Roman" panose="02020603050405020304" pitchFamily="18" charset="0"/>
              </a:rPr>
              <a:t>}</a:t>
            </a:r>
          </a:p>
        </p:txBody>
      </p:sp>
      <p:pic>
        <p:nvPicPr>
          <p:cNvPr id="8" name="Audio 7">
            <a:hlinkClick r:id="" action="ppaction://media"/>
            <a:extLst>
              <a:ext uri="{FF2B5EF4-FFF2-40B4-BE49-F238E27FC236}">
                <a16:creationId xmlns:a16="http://schemas.microsoft.com/office/drawing/2014/main" id="{6EADEDAC-DD3E-49BE-AEB6-04AE550D3C7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60699697"/>
      </p:ext>
    </p:extLst>
  </p:cSld>
  <p:clrMapOvr>
    <a:masterClrMapping/>
  </p:clrMapOvr>
  <mc:AlternateContent xmlns:mc="http://schemas.openxmlformats.org/markup-compatibility/2006">
    <mc:Choice xmlns:p14="http://schemas.microsoft.com/office/powerpoint/2010/main" Requires="p14">
      <p:transition spd="slow" p14:dur="2000" advTm="127175"/>
    </mc:Choice>
    <mc:Fallback>
      <p:transition spd="slow" advTm="127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bldLst>
      <p:bldP spid="20" grpId="0" animBg="1"/>
      <p:bldP spid="21" grpId="0" animBg="1"/>
      <p:bldP spid="22" grpId="0" animBg="1"/>
      <p:bldP spid="23"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DB6EA-56F3-4A27-9EF5-FFFD25A013F4}"/>
              </a:ext>
            </a:extLst>
          </p:cNvPr>
          <p:cNvSpPr>
            <a:spLocks noGrp="1"/>
          </p:cNvSpPr>
          <p:nvPr>
            <p:ph type="title"/>
          </p:nvPr>
        </p:nvSpPr>
        <p:spPr/>
        <p:txBody>
          <a:bodyPr/>
          <a:lstStyle/>
          <a:p>
            <a:r>
              <a:rPr lang="en-US" dirty="0"/>
              <a:t>Minimizing in the direction of the gradient</a:t>
            </a:r>
          </a:p>
        </p:txBody>
      </p:sp>
      <p:sp>
        <p:nvSpPr>
          <p:cNvPr id="3" name="Content Placeholder 2">
            <a:extLst>
              <a:ext uri="{FF2B5EF4-FFF2-40B4-BE49-F238E27FC236}">
                <a16:creationId xmlns:a16="http://schemas.microsoft.com/office/drawing/2014/main" id="{001D291E-9C55-4894-9605-5819F81F1535}"/>
              </a:ext>
            </a:extLst>
          </p:cNvPr>
          <p:cNvSpPr>
            <a:spLocks noGrp="1"/>
          </p:cNvSpPr>
          <p:nvPr>
            <p:ph idx="1"/>
          </p:nvPr>
        </p:nvSpPr>
        <p:spPr/>
        <p:txBody>
          <a:bodyPr/>
          <a:lstStyle/>
          <a:p>
            <a:r>
              <a:rPr lang="en-US" dirty="0"/>
              <a:t>Some caveats:</a:t>
            </a:r>
          </a:p>
          <a:p>
            <a:pPr lvl="1"/>
            <a:r>
              <a:rPr lang="en-US" dirty="0"/>
              <a:t>Should you always start with </a:t>
            </a:r>
            <a:r>
              <a:rPr lang="en-US" i="1" dirty="0">
                <a:latin typeface="Times New Roman" panose="02020603050405020304" pitchFamily="18" charset="0"/>
              </a:rPr>
              <a:t>m</a:t>
            </a:r>
            <a:r>
              <a:rPr lang="en-US" dirty="0">
                <a:latin typeface="Times New Roman" panose="02020603050405020304" pitchFamily="18" charset="0"/>
              </a:rPr>
              <a:t> = 0</a:t>
            </a:r>
            <a:r>
              <a:rPr lang="en-US" dirty="0"/>
              <a:t>?</a:t>
            </a:r>
          </a:p>
          <a:p>
            <a:pPr lvl="2"/>
            <a:r>
              <a:rPr lang="en-US" dirty="0"/>
              <a:t>No, after the first iteration,</a:t>
            </a:r>
            <a:br>
              <a:rPr lang="en-US" dirty="0"/>
            </a:br>
            <a:r>
              <a:rPr lang="en-US" dirty="0"/>
              <a:t>	you should probably start with the previous </a:t>
            </a:r>
            <a:r>
              <a:rPr lang="en-US" i="1" dirty="0">
                <a:latin typeface="Times New Roman" panose="02020603050405020304" pitchFamily="18" charset="0"/>
              </a:rPr>
              <a:t>M</a:t>
            </a:r>
            <a:r>
              <a:rPr lang="en-US" i="1" dirty="0"/>
              <a:t> </a:t>
            </a:r>
            <a:r>
              <a:rPr lang="en-US" dirty="0"/>
              <a:t>you found</a:t>
            </a:r>
          </a:p>
          <a:p>
            <a:pPr lvl="1"/>
            <a:r>
              <a:rPr lang="en-US" dirty="0"/>
              <a:t>As you approach the minimum, it may happen that a range</a:t>
            </a:r>
            <a:br>
              <a:rPr lang="en-US" dirty="0"/>
            </a:br>
            <a:r>
              <a:rPr lang="en-US" dirty="0"/>
              <a:t>of powers may be equal (and very close to the minimum value):</a:t>
            </a:r>
            <a:br>
              <a:rPr lang="en-US" dirty="0"/>
            </a:br>
            <a:endParaRPr lang="en-US" dirty="0"/>
          </a:p>
        </p:txBody>
      </p:sp>
      <p:sp>
        <p:nvSpPr>
          <p:cNvPr id="4" name="Footer Placeholder 3">
            <a:extLst>
              <a:ext uri="{FF2B5EF4-FFF2-40B4-BE49-F238E27FC236}">
                <a16:creationId xmlns:a16="http://schemas.microsoft.com/office/drawing/2014/main" id="{D26877A3-1E1D-48BD-B5AE-3B09B8931A73}"/>
              </a:ext>
            </a:extLst>
          </p:cNvPr>
          <p:cNvSpPr>
            <a:spLocks noGrp="1"/>
          </p:cNvSpPr>
          <p:nvPr>
            <p:ph type="ftr" sz="quarter" idx="11"/>
          </p:nvPr>
        </p:nvSpPr>
        <p:spPr/>
        <p:txBody>
          <a:bodyPr/>
          <a:lstStyle/>
          <a:p>
            <a:r>
              <a:rPr lang="en-US"/>
              <a:t>Gradient descent</a:t>
            </a:r>
            <a:endParaRPr lang="en-CA" dirty="0"/>
          </a:p>
        </p:txBody>
      </p:sp>
      <p:sp>
        <p:nvSpPr>
          <p:cNvPr id="5" name="Slide Number Placeholder 4">
            <a:extLst>
              <a:ext uri="{FF2B5EF4-FFF2-40B4-BE49-F238E27FC236}">
                <a16:creationId xmlns:a16="http://schemas.microsoft.com/office/drawing/2014/main" id="{06D2A633-6C62-4C9B-A097-80DF9AD889AF}"/>
              </a:ext>
            </a:extLst>
          </p:cNvPr>
          <p:cNvSpPr>
            <a:spLocks noGrp="1"/>
          </p:cNvSpPr>
          <p:nvPr>
            <p:ph type="sldNum" sz="quarter" idx="12"/>
          </p:nvPr>
        </p:nvSpPr>
        <p:spPr/>
        <p:txBody>
          <a:bodyPr/>
          <a:lstStyle/>
          <a:p>
            <a:fld id="{42EF6DC8-DA9C-4533-8A40-BB00A2545AF8}" type="slidenum">
              <a:rPr lang="en-CA" smtClean="0"/>
              <a:pPr/>
              <a:t>22</a:t>
            </a:fld>
            <a:endParaRPr lang="en-CA"/>
          </a:p>
        </p:txBody>
      </p:sp>
      <p:graphicFrame>
        <p:nvGraphicFramePr>
          <p:cNvPr id="27" name="Object 26">
            <a:extLst>
              <a:ext uri="{FF2B5EF4-FFF2-40B4-BE49-F238E27FC236}">
                <a16:creationId xmlns:a16="http://schemas.microsoft.com/office/drawing/2014/main" id="{78587C47-0EAE-4D36-A2BB-6E575EA43BAB}"/>
              </a:ext>
            </a:extLst>
          </p:cNvPr>
          <p:cNvGraphicFramePr>
            <a:graphicFrameLocks noChangeAspect="1"/>
          </p:cNvGraphicFramePr>
          <p:nvPr>
            <p:extLst>
              <p:ext uri="{D42A27DB-BD31-4B8C-83A1-F6EECF244321}">
                <p14:modId xmlns:p14="http://schemas.microsoft.com/office/powerpoint/2010/main" val="2778682645"/>
              </p:ext>
            </p:extLst>
          </p:nvPr>
        </p:nvGraphicFramePr>
        <p:xfrm>
          <a:off x="441404" y="3863181"/>
          <a:ext cx="8550196" cy="540537"/>
        </p:xfrm>
        <a:graphic>
          <a:graphicData uri="http://schemas.openxmlformats.org/presentationml/2006/ole">
            <mc:AlternateContent xmlns:mc="http://schemas.openxmlformats.org/markup-compatibility/2006">
              <mc:Choice xmlns:v="urn:schemas-microsoft-com:vml" Requires="v">
                <p:oleObj name="Equation" r:id="rId5" imgW="5841720" imgH="368280" progId="Equation.DSMT4">
                  <p:embed/>
                </p:oleObj>
              </mc:Choice>
              <mc:Fallback>
                <p:oleObj name="Equation" r:id="rId5" imgW="5841720" imgH="368280" progId="Equation.DSMT4">
                  <p:embed/>
                  <p:pic>
                    <p:nvPicPr>
                      <p:cNvPr id="27" name="Object 26">
                        <a:extLst>
                          <a:ext uri="{FF2B5EF4-FFF2-40B4-BE49-F238E27FC236}">
                            <a16:creationId xmlns:a16="http://schemas.microsoft.com/office/drawing/2014/main" id="{78587C47-0EAE-4D36-A2BB-6E575EA43BAB}"/>
                          </a:ext>
                        </a:extLst>
                      </p:cNvPr>
                      <p:cNvPicPr/>
                      <p:nvPr/>
                    </p:nvPicPr>
                    <p:blipFill>
                      <a:blip r:embed="rId6"/>
                      <a:stretch>
                        <a:fillRect/>
                      </a:stretch>
                    </p:blipFill>
                    <p:spPr>
                      <a:xfrm>
                        <a:off x="441404" y="3863181"/>
                        <a:ext cx="8550196" cy="540537"/>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81BF494F-1D60-4B1B-8416-0657FCB456B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39597578"/>
      </p:ext>
    </p:extLst>
  </p:cSld>
  <p:clrMapOvr>
    <a:masterClrMapping/>
  </p:clrMapOvr>
  <mc:AlternateContent xmlns:mc="http://schemas.openxmlformats.org/markup-compatibility/2006">
    <mc:Choice xmlns:p14="http://schemas.microsoft.com/office/powerpoint/2010/main" Requires="p14">
      <p:transition spd="slow" p14:dur="2000" advTm="142665"/>
    </mc:Choice>
    <mc:Fallback>
      <p:transition spd="slow" advTm="142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Calculating or estimating the gradient</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In general:</a:t>
            </a:r>
          </a:p>
          <a:p>
            <a:pPr lvl="1"/>
            <a:r>
              <a:rPr lang="en-US" dirty="0"/>
              <a:t>If automatic differentiation is being used to calculate the gradient, automatic differentiation can be used to calculate the Hessian, so you should consider using Newton’s method</a:t>
            </a:r>
          </a:p>
          <a:p>
            <a:pPr lvl="1"/>
            <a:r>
              <a:rPr lang="en-US" dirty="0"/>
              <a:t>If the function </a:t>
            </a:r>
            <a:r>
              <a:rPr lang="en-US" i="1" dirty="0"/>
              <a:t>f</a:t>
            </a:r>
            <a:r>
              <a:rPr lang="en-US" dirty="0"/>
              <a:t> is not sufficiently differentiable to calculate the Hessian, but you can still calculate the gradient, use this technique</a:t>
            </a:r>
          </a:p>
          <a:p>
            <a:pPr lvl="1"/>
            <a:r>
              <a:rPr lang="en-US" dirty="0"/>
              <a:t>If automatic differentiation is not available,</a:t>
            </a:r>
            <a:br>
              <a:rPr lang="en-US" dirty="0"/>
            </a:br>
            <a:r>
              <a:rPr lang="en-US" dirty="0"/>
              <a:t>	we can still estimate the gradient</a:t>
            </a:r>
          </a:p>
          <a:p>
            <a:pPr lvl="2"/>
            <a:r>
              <a:rPr lang="en-US" dirty="0"/>
              <a:t>This is possible because of the properties of extrema</a:t>
            </a:r>
            <a:br>
              <a:rPr lang="en-US" dirty="0"/>
            </a:br>
            <a:r>
              <a:rPr lang="en-US" dirty="0"/>
              <a:t>	if the solution is differentiable near the extremum</a:t>
            </a:r>
          </a:p>
          <a:p>
            <a:pPr lvl="2"/>
            <a:r>
              <a:rPr lang="en-US" dirty="0"/>
              <a:t>An approximation of the gradient will still move us in the direction of the minimum</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Gradient descent</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23</a:t>
            </a:fld>
            <a:endParaRPr lang="en-CA"/>
          </a:p>
        </p:txBody>
      </p:sp>
      <p:pic>
        <p:nvPicPr>
          <p:cNvPr id="7" name="Audio 6">
            <a:hlinkClick r:id="" action="ppaction://media"/>
            <a:extLst>
              <a:ext uri="{FF2B5EF4-FFF2-40B4-BE49-F238E27FC236}">
                <a16:creationId xmlns:a16="http://schemas.microsoft.com/office/drawing/2014/main" id="{3D6800A8-8D24-4A15-9D08-048CA8D2908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mc:Choice xmlns:p14="http://schemas.microsoft.com/office/powerpoint/2010/main" Requires="p14">
      <p:transition spd="slow" p14:dur="2000" advTm="110757"/>
    </mc:Choice>
    <mc:Fallback>
      <p:transition spd="slow" advTm="110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Calculating or estimating the gradient</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To approximate the gradient:</a:t>
            </a:r>
          </a:p>
          <a:p>
            <a:pPr lvl="1"/>
            <a:r>
              <a:rPr lang="en-US" dirty="0"/>
              <a:t>Recall that </a:t>
            </a:r>
            <a:r>
              <a:rPr lang="en-US" b="1" dirty="0" err="1"/>
              <a:t>e</a:t>
            </a:r>
            <a:r>
              <a:rPr lang="en-US" i="1" baseline="-25000" dirty="0" err="1"/>
              <a:t>k</a:t>
            </a:r>
            <a:r>
              <a:rPr lang="en-US" dirty="0"/>
              <a:t> is the </a:t>
            </a:r>
            <a:r>
              <a:rPr lang="en-US" i="1" dirty="0"/>
              <a:t>k</a:t>
            </a:r>
            <a:r>
              <a:rPr lang="en-US" baseline="30000" dirty="0"/>
              <a:t>th</a:t>
            </a:r>
            <a:r>
              <a:rPr lang="en-US" dirty="0"/>
              <a:t> canonical unit vector:</a:t>
            </a:r>
          </a:p>
          <a:p>
            <a:pPr lvl="2"/>
            <a:r>
              <a:rPr lang="en-US" dirty="0"/>
              <a:t>All entries are zero except for the </a:t>
            </a:r>
            <a:r>
              <a:rPr lang="en-US" i="1" dirty="0"/>
              <a:t>k</a:t>
            </a:r>
            <a:r>
              <a:rPr lang="en-US" baseline="30000" dirty="0"/>
              <a:t>th</a:t>
            </a:r>
            <a:r>
              <a:rPr lang="en-US" dirty="0"/>
              <a:t> entry, which is one</a:t>
            </a:r>
          </a:p>
          <a:p>
            <a:pPr lvl="2"/>
            <a:endParaRPr lang="en-US" dirty="0"/>
          </a:p>
          <a:p>
            <a:pPr lvl="1"/>
            <a:r>
              <a:rPr lang="en-US" dirty="0"/>
              <a:t>In this case,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Gradient descent</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24</a:t>
            </a:fld>
            <a:endParaRPr lang="en-CA"/>
          </a:p>
        </p:txBody>
      </p:sp>
      <p:graphicFrame>
        <p:nvGraphicFramePr>
          <p:cNvPr id="8" name="Object 7">
            <a:extLst>
              <a:ext uri="{FF2B5EF4-FFF2-40B4-BE49-F238E27FC236}">
                <a16:creationId xmlns:a16="http://schemas.microsoft.com/office/drawing/2014/main" id="{870FA36A-9895-4A8E-BA2F-1540C6823C0C}"/>
              </a:ext>
            </a:extLst>
          </p:cNvPr>
          <p:cNvGraphicFramePr>
            <a:graphicFrameLocks noChangeAspect="1"/>
          </p:cNvGraphicFramePr>
          <p:nvPr>
            <p:extLst>
              <p:ext uri="{D42A27DB-BD31-4B8C-83A1-F6EECF244321}">
                <p14:modId xmlns:p14="http://schemas.microsoft.com/office/powerpoint/2010/main" val="1392256228"/>
              </p:ext>
            </p:extLst>
          </p:nvPr>
        </p:nvGraphicFramePr>
        <p:xfrm>
          <a:off x="2731294" y="3586607"/>
          <a:ext cx="3681412" cy="674687"/>
        </p:xfrm>
        <a:graphic>
          <a:graphicData uri="http://schemas.openxmlformats.org/presentationml/2006/ole">
            <mc:AlternateContent xmlns:mc="http://schemas.openxmlformats.org/markup-compatibility/2006">
              <mc:Choice xmlns:v="urn:schemas-microsoft-com:vml" Requires="v">
                <p:oleObj name="Equation" r:id="rId5" imgW="2286000" imgH="419040" progId="Equation.DSMT4">
                  <p:embed/>
                </p:oleObj>
              </mc:Choice>
              <mc:Fallback>
                <p:oleObj name="Equation" r:id="rId5" imgW="2286000" imgH="419040" progId="Equation.DSMT4">
                  <p:embed/>
                  <p:pic>
                    <p:nvPicPr>
                      <p:cNvPr id="7" name="Object 6">
                        <a:extLst>
                          <a:ext uri="{FF2B5EF4-FFF2-40B4-BE49-F238E27FC236}">
                            <a16:creationId xmlns:a16="http://schemas.microsoft.com/office/drawing/2014/main" id="{58EC9A79-B4CB-44B8-A3E7-E4088A742E90}"/>
                          </a:ext>
                        </a:extLst>
                      </p:cNvPr>
                      <p:cNvPicPr/>
                      <p:nvPr/>
                    </p:nvPicPr>
                    <p:blipFill>
                      <a:blip r:embed="rId6"/>
                      <a:stretch>
                        <a:fillRect/>
                      </a:stretch>
                    </p:blipFill>
                    <p:spPr>
                      <a:xfrm>
                        <a:off x="2731294" y="3586607"/>
                        <a:ext cx="3681412" cy="674687"/>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5BEB9839-04B9-495E-B3B4-60C14C6935D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93298054"/>
      </p:ext>
    </p:extLst>
  </p:cSld>
  <p:clrMapOvr>
    <a:masterClrMapping/>
  </p:clrMapOvr>
  <mc:AlternateContent xmlns:mc="http://schemas.openxmlformats.org/markup-compatibility/2006">
    <mc:Choice xmlns:p14="http://schemas.microsoft.com/office/powerpoint/2010/main" Requires="p14">
      <p:transition spd="slow" p14:dur="2000" advTm="50703"/>
    </mc:Choice>
    <mc:Fallback>
      <p:transition spd="slow" advTm="50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86D51-7B0B-4725-9EDF-19C2B0CB7F51}"/>
              </a:ext>
            </a:extLst>
          </p:cNvPr>
          <p:cNvSpPr>
            <a:spLocks noGrp="1"/>
          </p:cNvSpPr>
          <p:nvPr>
            <p:ph type="title"/>
          </p:nvPr>
        </p:nvSpPr>
        <p:spPr/>
        <p:txBody>
          <a:bodyPr/>
          <a:lstStyle/>
          <a:p>
            <a:r>
              <a:rPr lang="en-US" dirty="0"/>
              <a:t>Calculating or estimating the gradient</a:t>
            </a:r>
          </a:p>
        </p:txBody>
      </p:sp>
      <p:sp>
        <p:nvSpPr>
          <p:cNvPr id="3" name="Content Placeholder 2">
            <a:extLst>
              <a:ext uri="{FF2B5EF4-FFF2-40B4-BE49-F238E27FC236}">
                <a16:creationId xmlns:a16="http://schemas.microsoft.com/office/drawing/2014/main" id="{C7623A6F-7EC1-4C07-843C-38C815057492}"/>
              </a:ext>
            </a:extLst>
          </p:cNvPr>
          <p:cNvSpPr>
            <a:spLocks noGrp="1"/>
          </p:cNvSpPr>
          <p:nvPr>
            <p:ph idx="1"/>
          </p:nvPr>
        </p:nvSpPr>
        <p:spPr>
          <a:xfrm>
            <a:off x="457200" y="1600200"/>
            <a:ext cx="8534400" cy="4525963"/>
          </a:xfrm>
        </p:spPr>
        <p:txBody>
          <a:bodyPr/>
          <a:lstStyle/>
          <a:p>
            <a:r>
              <a:rPr lang="en-US" dirty="0"/>
              <a:t>Recall that for                                                               ,</a:t>
            </a:r>
            <a:br>
              <a:rPr lang="en-US" dirty="0"/>
            </a:br>
            <a:br>
              <a:rPr lang="en-US" dirty="0"/>
            </a:br>
            <a:br>
              <a:rPr lang="en-US" dirty="0"/>
            </a:br>
            <a:r>
              <a:rPr lang="en-US" dirty="0"/>
              <a:t>we had                                              and  </a:t>
            </a:r>
          </a:p>
          <a:p>
            <a:endParaRPr lang="en-US" dirty="0"/>
          </a:p>
          <a:p>
            <a:endParaRPr lang="en-US" dirty="0"/>
          </a:p>
          <a:p>
            <a:r>
              <a:rPr lang="en-US" dirty="0"/>
              <a:t>Letting </a:t>
            </a:r>
            <a:r>
              <a:rPr lang="en-US" i="1" dirty="0">
                <a:latin typeface="Times New Roman" panose="02020603050405020304" pitchFamily="18" charset="0"/>
              </a:rPr>
              <a:t>h</a:t>
            </a:r>
            <a:r>
              <a:rPr lang="en-US" dirty="0">
                <a:latin typeface="Times New Roman" panose="02020603050405020304" pitchFamily="18" charset="0"/>
              </a:rPr>
              <a:t> = 0.1</a:t>
            </a:r>
            <a:r>
              <a:rPr lang="en-US" dirty="0"/>
              <a:t>, we can approximate the two entries:</a:t>
            </a:r>
          </a:p>
        </p:txBody>
      </p:sp>
      <p:sp>
        <p:nvSpPr>
          <p:cNvPr id="4" name="Footer Placeholder 3">
            <a:extLst>
              <a:ext uri="{FF2B5EF4-FFF2-40B4-BE49-F238E27FC236}">
                <a16:creationId xmlns:a16="http://schemas.microsoft.com/office/drawing/2014/main" id="{CC08FBEC-949D-41F7-9FD6-0CEDC6457EFE}"/>
              </a:ext>
            </a:extLst>
          </p:cNvPr>
          <p:cNvSpPr>
            <a:spLocks noGrp="1"/>
          </p:cNvSpPr>
          <p:nvPr>
            <p:ph type="ftr" sz="quarter" idx="11"/>
          </p:nvPr>
        </p:nvSpPr>
        <p:spPr/>
        <p:txBody>
          <a:bodyPr/>
          <a:lstStyle/>
          <a:p>
            <a:r>
              <a:rPr lang="en-US"/>
              <a:t>Gradient descent</a:t>
            </a:r>
            <a:endParaRPr lang="en-CA" dirty="0"/>
          </a:p>
        </p:txBody>
      </p:sp>
      <p:sp>
        <p:nvSpPr>
          <p:cNvPr id="5" name="Slide Number Placeholder 4">
            <a:extLst>
              <a:ext uri="{FF2B5EF4-FFF2-40B4-BE49-F238E27FC236}">
                <a16:creationId xmlns:a16="http://schemas.microsoft.com/office/drawing/2014/main" id="{49FADC1C-6509-43A0-9C2C-8972006F31F7}"/>
              </a:ext>
            </a:extLst>
          </p:cNvPr>
          <p:cNvSpPr>
            <a:spLocks noGrp="1"/>
          </p:cNvSpPr>
          <p:nvPr>
            <p:ph type="sldNum" sz="quarter" idx="12"/>
          </p:nvPr>
        </p:nvSpPr>
        <p:spPr/>
        <p:txBody>
          <a:bodyPr/>
          <a:lstStyle/>
          <a:p>
            <a:fld id="{42EF6DC8-DA9C-4533-8A40-BB00A2545AF8}" type="slidenum">
              <a:rPr lang="en-CA" smtClean="0"/>
              <a:pPr/>
              <a:t>25</a:t>
            </a:fld>
            <a:endParaRPr lang="en-CA"/>
          </a:p>
        </p:txBody>
      </p:sp>
      <p:graphicFrame>
        <p:nvGraphicFramePr>
          <p:cNvPr id="13" name="Object 12">
            <a:extLst>
              <a:ext uri="{FF2B5EF4-FFF2-40B4-BE49-F238E27FC236}">
                <a16:creationId xmlns:a16="http://schemas.microsoft.com/office/drawing/2014/main" id="{DE2774BF-F09C-43D3-BAE7-E1C4697D3D5B}"/>
              </a:ext>
            </a:extLst>
          </p:cNvPr>
          <p:cNvGraphicFramePr>
            <a:graphicFrameLocks noChangeAspect="1"/>
          </p:cNvGraphicFramePr>
          <p:nvPr>
            <p:extLst>
              <p:ext uri="{D42A27DB-BD31-4B8C-83A1-F6EECF244321}">
                <p14:modId xmlns:p14="http://schemas.microsoft.com/office/powerpoint/2010/main" val="2568131599"/>
              </p:ext>
            </p:extLst>
          </p:nvPr>
        </p:nvGraphicFramePr>
        <p:xfrm>
          <a:off x="2595984" y="1401222"/>
          <a:ext cx="3862387" cy="890587"/>
        </p:xfrm>
        <a:graphic>
          <a:graphicData uri="http://schemas.openxmlformats.org/presentationml/2006/ole">
            <mc:AlternateContent xmlns:mc="http://schemas.openxmlformats.org/markup-compatibility/2006">
              <mc:Choice xmlns:v="urn:schemas-microsoft-com:vml" Requires="v">
                <p:oleObj name="Equation" r:id="rId5" imgW="1981080" imgH="457200" progId="Equation.DSMT4">
                  <p:embed/>
                </p:oleObj>
              </mc:Choice>
              <mc:Fallback>
                <p:oleObj name="Equation" r:id="rId5" imgW="1981080" imgH="457200" progId="Equation.DSMT4">
                  <p:embed/>
                  <p:pic>
                    <p:nvPicPr>
                      <p:cNvPr id="13" name="Object 12">
                        <a:extLst>
                          <a:ext uri="{FF2B5EF4-FFF2-40B4-BE49-F238E27FC236}">
                            <a16:creationId xmlns:a16="http://schemas.microsoft.com/office/drawing/2014/main" id="{DE2774BF-F09C-43D3-BAE7-E1C4697D3D5B}"/>
                          </a:ext>
                        </a:extLst>
                      </p:cNvPr>
                      <p:cNvPicPr/>
                      <p:nvPr/>
                    </p:nvPicPr>
                    <p:blipFill>
                      <a:blip r:embed="rId6"/>
                      <a:stretch>
                        <a:fillRect/>
                      </a:stretch>
                    </p:blipFill>
                    <p:spPr>
                      <a:xfrm>
                        <a:off x="2595984" y="1401222"/>
                        <a:ext cx="3862387" cy="89058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5E48004-935A-4028-87AD-CD8A543B7367}"/>
              </a:ext>
            </a:extLst>
          </p:cNvPr>
          <p:cNvGraphicFramePr>
            <a:graphicFrameLocks noChangeAspect="1"/>
          </p:cNvGraphicFramePr>
          <p:nvPr>
            <p:extLst>
              <p:ext uri="{D42A27DB-BD31-4B8C-83A1-F6EECF244321}">
                <p14:modId xmlns:p14="http://schemas.microsoft.com/office/powerpoint/2010/main" val="1950964722"/>
              </p:ext>
            </p:extLst>
          </p:nvPr>
        </p:nvGraphicFramePr>
        <p:xfrm>
          <a:off x="1850231" y="2416032"/>
          <a:ext cx="2674937" cy="890588"/>
        </p:xfrm>
        <a:graphic>
          <a:graphicData uri="http://schemas.openxmlformats.org/presentationml/2006/ole">
            <mc:AlternateContent xmlns:mc="http://schemas.openxmlformats.org/markup-compatibility/2006">
              <mc:Choice xmlns:v="urn:schemas-microsoft-com:vml" Requires="v">
                <p:oleObj name="Equation" r:id="rId7" imgW="1371600" imgH="457200" progId="Equation.DSMT4">
                  <p:embed/>
                </p:oleObj>
              </mc:Choice>
              <mc:Fallback>
                <p:oleObj name="Equation" r:id="rId7" imgW="1371600" imgH="457200" progId="Equation.DSMT4">
                  <p:embed/>
                  <p:pic>
                    <p:nvPicPr>
                      <p:cNvPr id="9" name="Object 8">
                        <a:extLst>
                          <a:ext uri="{FF2B5EF4-FFF2-40B4-BE49-F238E27FC236}">
                            <a16:creationId xmlns:a16="http://schemas.microsoft.com/office/drawing/2014/main" id="{E5E48004-935A-4028-87AD-CD8A543B7367}"/>
                          </a:ext>
                        </a:extLst>
                      </p:cNvPr>
                      <p:cNvPicPr/>
                      <p:nvPr/>
                    </p:nvPicPr>
                    <p:blipFill>
                      <a:blip r:embed="rId8"/>
                      <a:stretch>
                        <a:fillRect/>
                      </a:stretch>
                    </p:blipFill>
                    <p:spPr>
                      <a:xfrm>
                        <a:off x="1850231" y="2416032"/>
                        <a:ext cx="2674937" cy="89058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D75565EE-12C1-4039-8D18-EF69B33814D4}"/>
              </a:ext>
            </a:extLst>
          </p:cNvPr>
          <p:cNvGraphicFramePr>
            <a:graphicFrameLocks noChangeAspect="1"/>
          </p:cNvGraphicFramePr>
          <p:nvPr>
            <p:extLst>
              <p:ext uri="{D42A27DB-BD31-4B8C-83A1-F6EECF244321}">
                <p14:modId xmlns:p14="http://schemas.microsoft.com/office/powerpoint/2010/main" val="283248937"/>
              </p:ext>
            </p:extLst>
          </p:nvPr>
        </p:nvGraphicFramePr>
        <p:xfrm>
          <a:off x="5082996" y="2410225"/>
          <a:ext cx="3417888" cy="890587"/>
        </p:xfrm>
        <a:graphic>
          <a:graphicData uri="http://schemas.openxmlformats.org/presentationml/2006/ole">
            <mc:AlternateContent xmlns:mc="http://schemas.openxmlformats.org/markup-compatibility/2006">
              <mc:Choice xmlns:v="urn:schemas-microsoft-com:vml" Requires="v">
                <p:oleObj name="Equation" r:id="rId9" imgW="1752480" imgH="457200" progId="Equation.DSMT4">
                  <p:embed/>
                </p:oleObj>
              </mc:Choice>
              <mc:Fallback>
                <p:oleObj name="Equation" r:id="rId9" imgW="1752480" imgH="457200" progId="Equation.DSMT4">
                  <p:embed/>
                  <p:pic>
                    <p:nvPicPr>
                      <p:cNvPr id="10" name="Object 9">
                        <a:extLst>
                          <a:ext uri="{FF2B5EF4-FFF2-40B4-BE49-F238E27FC236}">
                            <a16:creationId xmlns:a16="http://schemas.microsoft.com/office/drawing/2014/main" id="{D75565EE-12C1-4039-8D18-EF69B33814D4}"/>
                          </a:ext>
                        </a:extLst>
                      </p:cNvPr>
                      <p:cNvPicPr/>
                      <p:nvPr/>
                    </p:nvPicPr>
                    <p:blipFill>
                      <a:blip r:embed="rId10"/>
                      <a:stretch>
                        <a:fillRect/>
                      </a:stretch>
                    </p:blipFill>
                    <p:spPr>
                      <a:xfrm>
                        <a:off x="5082996" y="2410225"/>
                        <a:ext cx="3417888" cy="89058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BB31A8B4-4554-4453-85F2-34C5DACC9C68}"/>
              </a:ext>
            </a:extLst>
          </p:cNvPr>
          <p:cNvGraphicFramePr>
            <a:graphicFrameLocks noChangeAspect="1"/>
          </p:cNvGraphicFramePr>
          <p:nvPr>
            <p:extLst>
              <p:ext uri="{D42A27DB-BD31-4B8C-83A1-F6EECF244321}">
                <p14:modId xmlns:p14="http://schemas.microsoft.com/office/powerpoint/2010/main" val="2496018350"/>
              </p:ext>
            </p:extLst>
          </p:nvPr>
        </p:nvGraphicFramePr>
        <p:xfrm>
          <a:off x="752344" y="4243388"/>
          <a:ext cx="3832225" cy="1146175"/>
        </p:xfrm>
        <a:graphic>
          <a:graphicData uri="http://schemas.openxmlformats.org/presentationml/2006/ole">
            <mc:AlternateContent xmlns:mc="http://schemas.openxmlformats.org/markup-compatibility/2006">
              <mc:Choice xmlns:v="urn:schemas-microsoft-com:vml" Requires="v">
                <p:oleObj name="Equation" r:id="rId11" imgW="2374560" imgH="711000" progId="Equation.DSMT4">
                  <p:embed/>
                </p:oleObj>
              </mc:Choice>
              <mc:Fallback>
                <p:oleObj name="Equation" r:id="rId11" imgW="2374560" imgH="711000" progId="Equation.DSMT4">
                  <p:embed/>
                  <p:pic>
                    <p:nvPicPr>
                      <p:cNvPr id="13" name="Object 12">
                        <a:extLst>
                          <a:ext uri="{FF2B5EF4-FFF2-40B4-BE49-F238E27FC236}">
                            <a16:creationId xmlns:a16="http://schemas.microsoft.com/office/drawing/2014/main" id="{DE2774BF-F09C-43D3-BAE7-E1C4697D3D5B}"/>
                          </a:ext>
                        </a:extLst>
                      </p:cNvPr>
                      <p:cNvPicPr/>
                      <p:nvPr/>
                    </p:nvPicPr>
                    <p:blipFill>
                      <a:blip r:embed="rId12"/>
                      <a:stretch>
                        <a:fillRect/>
                      </a:stretch>
                    </p:blipFill>
                    <p:spPr>
                      <a:xfrm>
                        <a:off x="752344" y="4243388"/>
                        <a:ext cx="3832225" cy="114617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1DB51E37-14CE-455B-B451-DD48C608B67C}"/>
              </a:ext>
            </a:extLst>
          </p:cNvPr>
          <p:cNvGraphicFramePr>
            <a:graphicFrameLocks noChangeAspect="1"/>
          </p:cNvGraphicFramePr>
          <p:nvPr>
            <p:extLst>
              <p:ext uri="{D42A27DB-BD31-4B8C-83A1-F6EECF244321}">
                <p14:modId xmlns:p14="http://schemas.microsoft.com/office/powerpoint/2010/main" val="3463351727"/>
              </p:ext>
            </p:extLst>
          </p:nvPr>
        </p:nvGraphicFramePr>
        <p:xfrm>
          <a:off x="4781550" y="4243388"/>
          <a:ext cx="3709988" cy="1146175"/>
        </p:xfrm>
        <a:graphic>
          <a:graphicData uri="http://schemas.openxmlformats.org/presentationml/2006/ole">
            <mc:AlternateContent xmlns:mc="http://schemas.openxmlformats.org/markup-compatibility/2006">
              <mc:Choice xmlns:v="urn:schemas-microsoft-com:vml" Requires="v">
                <p:oleObj name="Equation" r:id="rId13" imgW="2298600" imgH="711000" progId="Equation.DSMT4">
                  <p:embed/>
                </p:oleObj>
              </mc:Choice>
              <mc:Fallback>
                <p:oleObj name="Equation" r:id="rId13" imgW="2298600" imgH="711000" progId="Equation.DSMT4">
                  <p:embed/>
                  <p:pic>
                    <p:nvPicPr>
                      <p:cNvPr id="15" name="Object 14">
                        <a:extLst>
                          <a:ext uri="{FF2B5EF4-FFF2-40B4-BE49-F238E27FC236}">
                            <a16:creationId xmlns:a16="http://schemas.microsoft.com/office/drawing/2014/main" id="{BB31A8B4-4554-4453-85F2-34C5DACC9C68}"/>
                          </a:ext>
                        </a:extLst>
                      </p:cNvPr>
                      <p:cNvPicPr/>
                      <p:nvPr/>
                    </p:nvPicPr>
                    <p:blipFill>
                      <a:blip r:embed="rId14"/>
                      <a:stretch>
                        <a:fillRect/>
                      </a:stretch>
                    </p:blipFill>
                    <p:spPr>
                      <a:xfrm>
                        <a:off x="4781550" y="4243388"/>
                        <a:ext cx="3709988" cy="1146175"/>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A21E9DDD-5C1C-48EB-864F-8F606A119E79}"/>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44754908"/>
      </p:ext>
    </p:extLst>
  </p:cSld>
  <p:clrMapOvr>
    <a:masterClrMapping/>
  </p:clrMapOvr>
  <mc:AlternateContent xmlns:mc="http://schemas.openxmlformats.org/markup-compatibility/2006">
    <mc:Choice xmlns:p14="http://schemas.microsoft.com/office/powerpoint/2010/main" Requires="p14">
      <p:transition spd="slow" p14:dur="2000" advTm="153951"/>
    </mc:Choice>
    <mc:Fallback>
      <p:transition spd="slow" advTm="153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86D51-7B0B-4725-9EDF-19C2B0CB7F51}"/>
              </a:ext>
            </a:extLst>
          </p:cNvPr>
          <p:cNvSpPr>
            <a:spLocks noGrp="1"/>
          </p:cNvSpPr>
          <p:nvPr>
            <p:ph type="title"/>
          </p:nvPr>
        </p:nvSpPr>
        <p:spPr/>
        <p:txBody>
          <a:bodyPr/>
          <a:lstStyle/>
          <a:p>
            <a:r>
              <a:rPr lang="en-US" dirty="0"/>
              <a:t>Calculating or estimating the gradient</a:t>
            </a:r>
          </a:p>
        </p:txBody>
      </p:sp>
      <p:sp>
        <p:nvSpPr>
          <p:cNvPr id="3" name="Content Placeholder 2">
            <a:extLst>
              <a:ext uri="{FF2B5EF4-FFF2-40B4-BE49-F238E27FC236}">
                <a16:creationId xmlns:a16="http://schemas.microsoft.com/office/drawing/2014/main" id="{C7623A6F-7EC1-4C07-843C-38C815057492}"/>
              </a:ext>
            </a:extLst>
          </p:cNvPr>
          <p:cNvSpPr>
            <a:spLocks noGrp="1"/>
          </p:cNvSpPr>
          <p:nvPr>
            <p:ph idx="1"/>
          </p:nvPr>
        </p:nvSpPr>
        <p:spPr>
          <a:xfrm>
            <a:off x="457200" y="1600200"/>
            <a:ext cx="8534400" cy="4525963"/>
          </a:xfrm>
        </p:spPr>
        <p:txBody>
          <a:bodyPr/>
          <a:lstStyle/>
          <a:p>
            <a:r>
              <a:rPr lang="en-US" dirty="0"/>
              <a:t>Is it safe to use an approximation of the gradient?</a:t>
            </a:r>
          </a:p>
          <a:p>
            <a:pPr lvl="1"/>
            <a:r>
              <a:rPr lang="en-US" dirty="0"/>
              <a:t>Recall that at a minimum, there will be an entire region where</a:t>
            </a:r>
            <a:br>
              <a:rPr lang="en-US" dirty="0"/>
            </a:br>
            <a:r>
              <a:rPr lang="en-US" dirty="0"/>
              <a:t>the truncated floating-point values will be equal</a:t>
            </a:r>
          </a:p>
          <a:p>
            <a:pPr lvl="1"/>
            <a:r>
              <a:rPr lang="en-US" dirty="0"/>
              <a:t>There will also be a much larger region where the value of</a:t>
            </a:r>
            <a:br>
              <a:rPr lang="en-US" dirty="0"/>
            </a:br>
            <a:r>
              <a:rPr lang="en-US" dirty="0"/>
              <a:t>the function is close to the minimum value</a:t>
            </a:r>
          </a:p>
          <a:p>
            <a:pPr lvl="1"/>
            <a:endParaRPr lang="en-US" dirty="0"/>
          </a:p>
          <a:p>
            <a:r>
              <a:rPr lang="en-US" dirty="0"/>
              <a:t>Thus, we are still likely to find a good approximation of the</a:t>
            </a:r>
            <a:br>
              <a:rPr lang="en-US" dirty="0"/>
            </a:br>
            <a:r>
              <a:rPr lang="en-US" dirty="0"/>
              <a:t>minimum value, even if we don’t have that ideal an</a:t>
            </a:r>
            <a:br>
              <a:rPr lang="en-US" dirty="0"/>
            </a:br>
            <a:r>
              <a:rPr lang="en-US" dirty="0"/>
              <a:t>approximation of exactly where that minimum is</a:t>
            </a:r>
          </a:p>
        </p:txBody>
      </p:sp>
      <p:sp>
        <p:nvSpPr>
          <p:cNvPr id="4" name="Footer Placeholder 3">
            <a:extLst>
              <a:ext uri="{FF2B5EF4-FFF2-40B4-BE49-F238E27FC236}">
                <a16:creationId xmlns:a16="http://schemas.microsoft.com/office/drawing/2014/main" id="{CC08FBEC-949D-41F7-9FD6-0CEDC6457EFE}"/>
              </a:ext>
            </a:extLst>
          </p:cNvPr>
          <p:cNvSpPr>
            <a:spLocks noGrp="1"/>
          </p:cNvSpPr>
          <p:nvPr>
            <p:ph type="ftr" sz="quarter" idx="11"/>
          </p:nvPr>
        </p:nvSpPr>
        <p:spPr/>
        <p:txBody>
          <a:bodyPr/>
          <a:lstStyle/>
          <a:p>
            <a:r>
              <a:rPr lang="en-US"/>
              <a:t>Gradient descent</a:t>
            </a:r>
            <a:endParaRPr lang="en-CA" dirty="0"/>
          </a:p>
        </p:txBody>
      </p:sp>
      <p:sp>
        <p:nvSpPr>
          <p:cNvPr id="5" name="Slide Number Placeholder 4">
            <a:extLst>
              <a:ext uri="{FF2B5EF4-FFF2-40B4-BE49-F238E27FC236}">
                <a16:creationId xmlns:a16="http://schemas.microsoft.com/office/drawing/2014/main" id="{49FADC1C-6509-43A0-9C2C-8972006F31F7}"/>
              </a:ext>
            </a:extLst>
          </p:cNvPr>
          <p:cNvSpPr>
            <a:spLocks noGrp="1"/>
          </p:cNvSpPr>
          <p:nvPr>
            <p:ph type="sldNum" sz="quarter" idx="12"/>
          </p:nvPr>
        </p:nvSpPr>
        <p:spPr/>
        <p:txBody>
          <a:bodyPr/>
          <a:lstStyle/>
          <a:p>
            <a:fld id="{42EF6DC8-DA9C-4533-8A40-BB00A2545AF8}" type="slidenum">
              <a:rPr lang="en-CA" smtClean="0"/>
              <a:pPr/>
              <a:t>26</a:t>
            </a:fld>
            <a:endParaRPr lang="en-CA"/>
          </a:p>
        </p:txBody>
      </p:sp>
      <p:pic>
        <p:nvPicPr>
          <p:cNvPr id="6" name="Audio 5">
            <a:hlinkClick r:id="" action="ppaction://media"/>
            <a:extLst>
              <a:ext uri="{FF2B5EF4-FFF2-40B4-BE49-F238E27FC236}">
                <a16:creationId xmlns:a16="http://schemas.microsoft.com/office/drawing/2014/main" id="{23665DEA-DEF6-4112-8DA9-0824C58670E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71200600"/>
      </p:ext>
    </p:extLst>
  </p:cSld>
  <p:clrMapOvr>
    <a:masterClrMapping/>
  </p:clrMapOvr>
  <mc:AlternateContent xmlns:mc="http://schemas.openxmlformats.org/markup-compatibility/2006">
    <mc:Choice xmlns:p14="http://schemas.microsoft.com/office/powerpoint/2010/main" Requires="p14">
      <p:transition spd="slow" p14:dur="2000" advTm="60778"/>
    </mc:Choice>
    <mc:Fallback>
      <p:transition spd="slow" advTm="60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the idea of gradient descent</a:t>
            </a:r>
          </a:p>
          <a:p>
            <a:pPr lvl="2"/>
            <a:r>
              <a:rPr lang="en-US" dirty="0"/>
              <a:t>If the gradient points in the direction of maximum increase,</a:t>
            </a:r>
            <a:br>
              <a:rPr lang="en-US" dirty="0"/>
            </a:br>
            <a:r>
              <a:rPr lang="en-US" dirty="0"/>
              <a:t>	the opposite direction points in the direction</a:t>
            </a:r>
            <a:br>
              <a:rPr lang="en-US" dirty="0"/>
            </a:br>
            <a:r>
              <a:rPr lang="en-US" dirty="0"/>
              <a:t>	of maximum decrease</a:t>
            </a:r>
          </a:p>
          <a:p>
            <a:pPr lvl="1"/>
            <a:r>
              <a:rPr lang="en-US" dirty="0"/>
              <a:t>Understand that you should move in that direction until you</a:t>
            </a:r>
            <a:br>
              <a:rPr lang="en-US" dirty="0"/>
            </a:br>
            <a:r>
              <a:rPr lang="en-US" dirty="0"/>
              <a:t>find a local minimum</a:t>
            </a:r>
          </a:p>
          <a:p>
            <a:pPr lvl="1"/>
            <a:r>
              <a:rPr lang="en-US" dirty="0"/>
              <a:t>Are aware that this reduces the number of times we must</a:t>
            </a:r>
            <a:br>
              <a:rPr lang="en-US" dirty="0"/>
            </a:br>
            <a:r>
              <a:rPr lang="en-US" dirty="0"/>
              <a:t>actually calculate the gradient—an expensive operation</a:t>
            </a:r>
          </a:p>
          <a:p>
            <a:pPr lvl="1"/>
            <a:r>
              <a:rPr lang="en-US" dirty="0"/>
              <a:t>Know that you can approximate the gradient by using finite</a:t>
            </a:r>
            <a:br>
              <a:rPr lang="en-US" dirty="0"/>
            </a:br>
            <a:r>
              <a:rPr lang="en-US" dirty="0"/>
              <a:t>difference formulas and that these are likely sufficiently</a:t>
            </a:r>
            <a:br>
              <a:rPr lang="en-US" dirty="0"/>
            </a:br>
            <a:r>
              <a:rPr lang="en-US" dirty="0"/>
              <a:t>accurate to help find that minimum</a:t>
            </a:r>
          </a:p>
        </p:txBody>
      </p:sp>
      <p:sp>
        <p:nvSpPr>
          <p:cNvPr id="4" name="Footer Placeholder 3"/>
          <p:cNvSpPr>
            <a:spLocks noGrp="1"/>
          </p:cNvSpPr>
          <p:nvPr>
            <p:ph type="ftr" sz="quarter" idx="11"/>
          </p:nvPr>
        </p:nvSpPr>
        <p:spPr/>
        <p:txBody>
          <a:bodyPr/>
          <a:lstStyle/>
          <a:p>
            <a:r>
              <a:rPr lang="en-US"/>
              <a:t>Gradient descent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27</a:t>
            </a:fld>
            <a:endParaRPr lang="en-CA"/>
          </a:p>
        </p:txBody>
      </p:sp>
      <p:pic>
        <p:nvPicPr>
          <p:cNvPr id="9" name="Audio 8">
            <a:hlinkClick r:id="" action="ppaction://media"/>
            <a:extLst>
              <a:ext uri="{FF2B5EF4-FFF2-40B4-BE49-F238E27FC236}">
                <a16:creationId xmlns:a16="http://schemas.microsoft.com/office/drawing/2014/main" id="{78B482C2-3AB2-4DB0-AF0A-F648754C4D7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71950"/>
    </mc:Choice>
    <mc:Fallback>
      <p:transition spd="slow" advTm="71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https://en.wikipedia.org/wiki/Gradient_descent</a:t>
            </a:r>
          </a:p>
        </p:txBody>
      </p:sp>
      <p:sp>
        <p:nvSpPr>
          <p:cNvPr id="4" name="Footer Placeholder 3"/>
          <p:cNvSpPr>
            <a:spLocks noGrp="1"/>
          </p:cNvSpPr>
          <p:nvPr>
            <p:ph type="ftr" sz="quarter" idx="11"/>
          </p:nvPr>
        </p:nvSpPr>
        <p:spPr/>
        <p:txBody>
          <a:bodyPr/>
          <a:lstStyle/>
          <a:p>
            <a:r>
              <a:rPr lang="en-US"/>
              <a:t>Gradient descent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28</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Gradient descent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29</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86D51-7B0B-4725-9EDF-19C2B0CB7F51}"/>
              </a:ext>
            </a:extLst>
          </p:cNvPr>
          <p:cNvSpPr>
            <a:spLocks noGrp="1"/>
          </p:cNvSpPr>
          <p:nvPr>
            <p:ph type="title"/>
          </p:nvPr>
        </p:nvSpPr>
        <p:spPr/>
        <p:txBody>
          <a:bodyPr/>
          <a:lstStyle/>
          <a:p>
            <a:r>
              <a:rPr lang="en-US" dirty="0"/>
              <a:t>The problem</a:t>
            </a:r>
          </a:p>
        </p:txBody>
      </p:sp>
      <p:sp>
        <p:nvSpPr>
          <p:cNvPr id="3" name="Content Placeholder 2">
            <a:extLst>
              <a:ext uri="{FF2B5EF4-FFF2-40B4-BE49-F238E27FC236}">
                <a16:creationId xmlns:a16="http://schemas.microsoft.com/office/drawing/2014/main" id="{C7623A6F-7EC1-4C07-843C-38C815057492}"/>
              </a:ext>
            </a:extLst>
          </p:cNvPr>
          <p:cNvSpPr>
            <a:spLocks noGrp="1"/>
          </p:cNvSpPr>
          <p:nvPr>
            <p:ph idx="1"/>
          </p:nvPr>
        </p:nvSpPr>
        <p:spPr>
          <a:xfrm>
            <a:off x="457200" y="1600200"/>
            <a:ext cx="8534400" cy="4525963"/>
          </a:xfrm>
        </p:spPr>
        <p:txBody>
          <a:bodyPr/>
          <a:lstStyle/>
          <a:p>
            <a:r>
              <a:rPr lang="en-US" dirty="0"/>
              <a:t>We have seen algorithms to approximate the minimum of</a:t>
            </a:r>
            <a:br>
              <a:rPr lang="en-US" dirty="0"/>
            </a:br>
            <a:r>
              <a:rPr lang="en-US" dirty="0"/>
              <a:t>a real-valued function of a real variable</a:t>
            </a:r>
          </a:p>
          <a:p>
            <a:r>
              <a:rPr lang="en-US" dirty="0"/>
              <a:t>We have also seen how Newton’s method can be used if</a:t>
            </a:r>
            <a:br>
              <a:rPr lang="en-US" dirty="0"/>
            </a:br>
            <a:r>
              <a:rPr lang="en-US" dirty="0"/>
              <a:t>we can calculate the gradient and the Hessian</a:t>
            </a:r>
          </a:p>
          <a:p>
            <a:r>
              <a:rPr lang="en-US" dirty="0"/>
              <a:t>If we cannot calculate the Hessian, we could revert to the</a:t>
            </a:r>
            <a:br>
              <a:rPr lang="en-US" dirty="0"/>
            </a:br>
            <a:r>
              <a:rPr lang="en-US" dirty="0"/>
              <a:t>Hooke-Jeeves method</a:t>
            </a:r>
          </a:p>
          <a:p>
            <a:r>
              <a:rPr lang="en-US" dirty="0"/>
              <a:t>What if, however, the function is sufficiently differentiable</a:t>
            </a:r>
          </a:p>
          <a:p>
            <a:pPr lvl="1"/>
            <a:r>
              <a:rPr lang="en-US" dirty="0"/>
              <a:t>Can we develop a better approach?</a:t>
            </a:r>
          </a:p>
        </p:txBody>
      </p:sp>
      <p:sp>
        <p:nvSpPr>
          <p:cNvPr id="4" name="Footer Placeholder 3">
            <a:extLst>
              <a:ext uri="{FF2B5EF4-FFF2-40B4-BE49-F238E27FC236}">
                <a16:creationId xmlns:a16="http://schemas.microsoft.com/office/drawing/2014/main" id="{CC08FBEC-949D-41F7-9FD6-0CEDC6457EFE}"/>
              </a:ext>
            </a:extLst>
          </p:cNvPr>
          <p:cNvSpPr>
            <a:spLocks noGrp="1"/>
          </p:cNvSpPr>
          <p:nvPr>
            <p:ph type="ftr" sz="quarter" idx="11"/>
          </p:nvPr>
        </p:nvSpPr>
        <p:spPr/>
        <p:txBody>
          <a:bodyPr/>
          <a:lstStyle/>
          <a:p>
            <a:r>
              <a:rPr lang="en-US"/>
              <a:t>Gradient descent</a:t>
            </a:r>
            <a:endParaRPr lang="en-CA" dirty="0"/>
          </a:p>
        </p:txBody>
      </p:sp>
      <p:sp>
        <p:nvSpPr>
          <p:cNvPr id="5" name="Slide Number Placeholder 4">
            <a:extLst>
              <a:ext uri="{FF2B5EF4-FFF2-40B4-BE49-F238E27FC236}">
                <a16:creationId xmlns:a16="http://schemas.microsoft.com/office/drawing/2014/main" id="{49FADC1C-6509-43A0-9C2C-8972006F31F7}"/>
              </a:ext>
            </a:extLst>
          </p:cNvPr>
          <p:cNvSpPr>
            <a:spLocks noGrp="1"/>
          </p:cNvSpPr>
          <p:nvPr>
            <p:ph type="sldNum" sz="quarter" idx="12"/>
          </p:nvPr>
        </p:nvSpPr>
        <p:spPr/>
        <p:txBody>
          <a:bodyPr/>
          <a:lstStyle/>
          <a:p>
            <a:fld id="{42EF6DC8-DA9C-4533-8A40-BB00A2545AF8}" type="slidenum">
              <a:rPr lang="en-CA" smtClean="0"/>
              <a:pPr/>
              <a:t>3</a:t>
            </a:fld>
            <a:endParaRPr lang="en-CA"/>
          </a:p>
        </p:txBody>
      </p:sp>
      <p:pic>
        <p:nvPicPr>
          <p:cNvPr id="8" name="Audio 7">
            <a:hlinkClick r:id="" action="ppaction://media"/>
            <a:extLst>
              <a:ext uri="{FF2B5EF4-FFF2-40B4-BE49-F238E27FC236}">
                <a16:creationId xmlns:a16="http://schemas.microsoft.com/office/drawing/2014/main" id="{CAEC76E4-0F02-4DCD-88B6-FDA71E4CBB0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53260672"/>
      </p:ext>
    </p:extLst>
  </p:cSld>
  <p:clrMapOvr>
    <a:masterClrMapping/>
  </p:clrMapOvr>
  <mc:AlternateContent xmlns:mc="http://schemas.openxmlformats.org/markup-compatibility/2006">
    <mc:Choice xmlns:p14="http://schemas.microsoft.com/office/powerpoint/2010/main" Requires="p14">
      <p:transition spd="slow" p14:dur="2000" advTm="72719"/>
    </mc:Choice>
    <mc:Fallback>
      <p:transition spd="slow" advTm="72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Gradient descent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30</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Gradient descent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31</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86D51-7B0B-4725-9EDF-19C2B0CB7F51}"/>
              </a:ext>
            </a:extLst>
          </p:cNvPr>
          <p:cNvSpPr>
            <a:spLocks noGrp="1"/>
          </p:cNvSpPr>
          <p:nvPr>
            <p:ph type="title"/>
          </p:nvPr>
        </p:nvSpPr>
        <p:spPr/>
        <p:txBody>
          <a:bodyPr/>
          <a:lstStyle/>
          <a:p>
            <a:r>
              <a:rPr lang="en-US" dirty="0"/>
              <a:t>The gradient</a:t>
            </a:r>
          </a:p>
        </p:txBody>
      </p:sp>
      <p:sp>
        <p:nvSpPr>
          <p:cNvPr id="3" name="Content Placeholder 2">
            <a:extLst>
              <a:ext uri="{FF2B5EF4-FFF2-40B4-BE49-F238E27FC236}">
                <a16:creationId xmlns:a16="http://schemas.microsoft.com/office/drawing/2014/main" id="{C7623A6F-7EC1-4C07-843C-38C815057492}"/>
              </a:ext>
            </a:extLst>
          </p:cNvPr>
          <p:cNvSpPr>
            <a:spLocks noGrp="1"/>
          </p:cNvSpPr>
          <p:nvPr>
            <p:ph idx="1"/>
          </p:nvPr>
        </p:nvSpPr>
        <p:spPr>
          <a:xfrm>
            <a:off x="457200" y="1600200"/>
            <a:ext cx="8534400" cy="4525963"/>
          </a:xfrm>
        </p:spPr>
        <p:txBody>
          <a:bodyPr/>
          <a:lstStyle/>
          <a:p>
            <a:r>
              <a:rPr lang="en-US" dirty="0"/>
              <a:t>Given a sufficiently differentiable real-valued function of a vector variable,</a:t>
            </a:r>
            <a:br>
              <a:rPr lang="en-US" dirty="0"/>
            </a:br>
            <a:r>
              <a:rPr lang="en-US" dirty="0"/>
              <a:t>	the gradient is defined as</a:t>
            </a:r>
          </a:p>
          <a:p>
            <a:endParaRPr lang="en-US" dirty="0"/>
          </a:p>
          <a:p>
            <a:endParaRPr lang="en-US" dirty="0"/>
          </a:p>
          <a:p>
            <a:endParaRPr lang="en-US" dirty="0"/>
          </a:p>
          <a:p>
            <a:endParaRPr lang="en-US" dirty="0"/>
          </a:p>
          <a:p>
            <a:endParaRPr lang="en-US" dirty="0"/>
          </a:p>
          <a:p>
            <a:endParaRPr lang="en-US" dirty="0"/>
          </a:p>
          <a:p>
            <a:r>
              <a:rPr lang="en-US" dirty="0"/>
              <a:t>We can normalize this gradient vector by dividing by its 2-norm,</a:t>
            </a:r>
            <a:br>
              <a:rPr lang="en-US" dirty="0"/>
            </a:br>
            <a:r>
              <a:rPr lang="en-US" dirty="0"/>
              <a:t>	and denote a normalized vector by a hat:</a:t>
            </a:r>
          </a:p>
        </p:txBody>
      </p:sp>
      <p:sp>
        <p:nvSpPr>
          <p:cNvPr id="4" name="Footer Placeholder 3">
            <a:extLst>
              <a:ext uri="{FF2B5EF4-FFF2-40B4-BE49-F238E27FC236}">
                <a16:creationId xmlns:a16="http://schemas.microsoft.com/office/drawing/2014/main" id="{CC08FBEC-949D-41F7-9FD6-0CEDC6457EFE}"/>
              </a:ext>
            </a:extLst>
          </p:cNvPr>
          <p:cNvSpPr>
            <a:spLocks noGrp="1"/>
          </p:cNvSpPr>
          <p:nvPr>
            <p:ph type="ftr" sz="quarter" idx="11"/>
          </p:nvPr>
        </p:nvSpPr>
        <p:spPr/>
        <p:txBody>
          <a:bodyPr/>
          <a:lstStyle/>
          <a:p>
            <a:r>
              <a:rPr lang="en-US"/>
              <a:t>Gradient descent</a:t>
            </a:r>
            <a:endParaRPr lang="en-CA" dirty="0"/>
          </a:p>
        </p:txBody>
      </p:sp>
      <p:sp>
        <p:nvSpPr>
          <p:cNvPr id="5" name="Slide Number Placeholder 4">
            <a:extLst>
              <a:ext uri="{FF2B5EF4-FFF2-40B4-BE49-F238E27FC236}">
                <a16:creationId xmlns:a16="http://schemas.microsoft.com/office/drawing/2014/main" id="{49FADC1C-6509-43A0-9C2C-8972006F31F7}"/>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3" name="Object 12">
            <a:extLst>
              <a:ext uri="{FF2B5EF4-FFF2-40B4-BE49-F238E27FC236}">
                <a16:creationId xmlns:a16="http://schemas.microsoft.com/office/drawing/2014/main" id="{DE2774BF-F09C-43D3-BAE7-E1C4697D3D5B}"/>
              </a:ext>
            </a:extLst>
          </p:cNvPr>
          <p:cNvGraphicFramePr>
            <a:graphicFrameLocks noChangeAspect="1"/>
          </p:cNvGraphicFramePr>
          <p:nvPr>
            <p:extLst>
              <p:ext uri="{D42A27DB-BD31-4B8C-83A1-F6EECF244321}">
                <p14:modId xmlns:p14="http://schemas.microsoft.com/office/powerpoint/2010/main" val="4022723846"/>
              </p:ext>
            </p:extLst>
          </p:nvPr>
        </p:nvGraphicFramePr>
        <p:xfrm>
          <a:off x="3725645" y="2236787"/>
          <a:ext cx="2360613" cy="2786063"/>
        </p:xfrm>
        <a:graphic>
          <a:graphicData uri="http://schemas.openxmlformats.org/presentationml/2006/ole">
            <mc:AlternateContent xmlns:mc="http://schemas.openxmlformats.org/markup-compatibility/2006">
              <mc:Choice xmlns:v="urn:schemas-microsoft-com:vml" Requires="v">
                <p:oleObj name="Equation" r:id="rId5" imgW="1333440" imgH="1574640" progId="Equation.DSMT4">
                  <p:embed/>
                </p:oleObj>
              </mc:Choice>
              <mc:Fallback>
                <p:oleObj name="Equation" r:id="rId5" imgW="1333440" imgH="1574640" progId="Equation.DSMT4">
                  <p:embed/>
                  <p:pic>
                    <p:nvPicPr>
                      <p:cNvPr id="8" name="Object 7">
                        <a:extLst>
                          <a:ext uri="{FF2B5EF4-FFF2-40B4-BE49-F238E27FC236}">
                            <a16:creationId xmlns:a16="http://schemas.microsoft.com/office/drawing/2014/main" id="{B6E78426-5ED3-4DD4-8706-711A2F3C4568}"/>
                          </a:ext>
                        </a:extLst>
                      </p:cNvPr>
                      <p:cNvPicPr/>
                      <p:nvPr/>
                    </p:nvPicPr>
                    <p:blipFill>
                      <a:blip r:embed="rId6"/>
                      <a:stretch>
                        <a:fillRect/>
                      </a:stretch>
                    </p:blipFill>
                    <p:spPr>
                      <a:xfrm>
                        <a:off x="3725645" y="2236787"/>
                        <a:ext cx="2360613" cy="278606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4AF7BD3C-3CB2-43AE-B35E-A4FE095AA6F4}"/>
              </a:ext>
            </a:extLst>
          </p:cNvPr>
          <p:cNvGraphicFramePr>
            <a:graphicFrameLocks noChangeAspect="1"/>
          </p:cNvGraphicFramePr>
          <p:nvPr>
            <p:extLst>
              <p:ext uri="{D42A27DB-BD31-4B8C-83A1-F6EECF244321}">
                <p14:modId xmlns:p14="http://schemas.microsoft.com/office/powerpoint/2010/main" val="1733755625"/>
              </p:ext>
            </p:extLst>
          </p:nvPr>
        </p:nvGraphicFramePr>
        <p:xfrm>
          <a:off x="3605659" y="5820488"/>
          <a:ext cx="2112963" cy="946150"/>
        </p:xfrm>
        <a:graphic>
          <a:graphicData uri="http://schemas.openxmlformats.org/presentationml/2006/ole">
            <mc:AlternateContent xmlns:mc="http://schemas.openxmlformats.org/markup-compatibility/2006">
              <mc:Choice xmlns:v="urn:schemas-microsoft-com:vml" Requires="v">
                <p:oleObj name="Equation" r:id="rId7" imgW="1193760" imgH="533160" progId="Equation.DSMT4">
                  <p:embed/>
                </p:oleObj>
              </mc:Choice>
              <mc:Fallback>
                <p:oleObj name="Equation" r:id="rId7" imgW="1193760" imgH="533160" progId="Equation.DSMT4">
                  <p:embed/>
                  <p:pic>
                    <p:nvPicPr>
                      <p:cNvPr id="13" name="Object 12">
                        <a:extLst>
                          <a:ext uri="{FF2B5EF4-FFF2-40B4-BE49-F238E27FC236}">
                            <a16:creationId xmlns:a16="http://schemas.microsoft.com/office/drawing/2014/main" id="{DE2774BF-F09C-43D3-BAE7-E1C4697D3D5B}"/>
                          </a:ext>
                        </a:extLst>
                      </p:cNvPr>
                      <p:cNvPicPr/>
                      <p:nvPr/>
                    </p:nvPicPr>
                    <p:blipFill>
                      <a:blip r:embed="rId8"/>
                      <a:stretch>
                        <a:fillRect/>
                      </a:stretch>
                    </p:blipFill>
                    <p:spPr>
                      <a:xfrm>
                        <a:off x="3605659" y="5820488"/>
                        <a:ext cx="2112963" cy="946150"/>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E8199446-1AE7-4441-9422-2EE9F5C6C9B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07762324"/>
      </p:ext>
    </p:extLst>
  </p:cSld>
  <p:clrMapOvr>
    <a:masterClrMapping/>
  </p:clrMapOvr>
  <mc:AlternateContent xmlns:mc="http://schemas.openxmlformats.org/markup-compatibility/2006" xmlns:p14="http://schemas.microsoft.com/office/powerpoint/2010/main">
    <mc:Choice Requires="p14">
      <p:transition spd="slow" p14:dur="2000" advTm="49218"/>
    </mc:Choice>
    <mc:Fallback xmlns="">
      <p:transition spd="slow" advTm="49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86D51-7B0B-4725-9EDF-19C2B0CB7F51}"/>
              </a:ext>
            </a:extLst>
          </p:cNvPr>
          <p:cNvSpPr>
            <a:spLocks noGrp="1"/>
          </p:cNvSpPr>
          <p:nvPr>
            <p:ph type="title"/>
          </p:nvPr>
        </p:nvSpPr>
        <p:spPr/>
        <p:txBody>
          <a:bodyPr/>
          <a:lstStyle/>
          <a:p>
            <a:r>
              <a:rPr lang="en-US" dirty="0"/>
              <a:t>The gradient</a:t>
            </a:r>
          </a:p>
        </p:txBody>
      </p:sp>
      <p:sp>
        <p:nvSpPr>
          <p:cNvPr id="3" name="Content Placeholder 2">
            <a:extLst>
              <a:ext uri="{FF2B5EF4-FFF2-40B4-BE49-F238E27FC236}">
                <a16:creationId xmlns:a16="http://schemas.microsoft.com/office/drawing/2014/main" id="{C7623A6F-7EC1-4C07-843C-38C815057492}"/>
              </a:ext>
            </a:extLst>
          </p:cNvPr>
          <p:cNvSpPr>
            <a:spLocks noGrp="1"/>
          </p:cNvSpPr>
          <p:nvPr>
            <p:ph idx="1"/>
          </p:nvPr>
        </p:nvSpPr>
        <p:spPr>
          <a:xfrm>
            <a:off x="457200" y="1600200"/>
            <a:ext cx="8534400" cy="4525963"/>
          </a:xfrm>
        </p:spPr>
        <p:txBody>
          <a:bodyPr/>
          <a:lstStyle/>
          <a:p>
            <a:r>
              <a:rPr lang="en-US" dirty="0"/>
              <a:t>Evaluating the gradient at a point </a:t>
            </a:r>
            <a:r>
              <a:rPr lang="en-US" b="1" dirty="0" err="1"/>
              <a:t>u</a:t>
            </a:r>
            <a:r>
              <a:rPr lang="en-US" i="1" baseline="-25000" dirty="0" err="1"/>
              <a:t>k</a:t>
            </a:r>
            <a:r>
              <a:rPr lang="en-US" dirty="0"/>
              <a:t> gives us the direction of maximum increase</a:t>
            </a:r>
          </a:p>
          <a:p>
            <a:pPr lvl="1"/>
            <a:r>
              <a:rPr lang="en-US" dirty="0"/>
              <a:t>Thus for sufficiently small </a:t>
            </a:r>
            <a:r>
              <a:rPr lang="en-US" i="1" dirty="0">
                <a:latin typeface="Symbol" panose="05050102010706020507" pitchFamily="18" charset="2"/>
              </a:rPr>
              <a:t>e</a:t>
            </a:r>
            <a:r>
              <a:rPr lang="en-US" dirty="0">
                <a:latin typeface="Times New Roman" panose="02020603050405020304" pitchFamily="18" charset="0"/>
              </a:rPr>
              <a:t> &gt; 0</a:t>
            </a:r>
            <a:r>
              <a:rPr lang="en-US" dirty="0"/>
              <a:t>,</a:t>
            </a:r>
          </a:p>
          <a:p>
            <a:pPr lvl="1"/>
            <a:endParaRPr lang="en-US" dirty="0"/>
          </a:p>
          <a:p>
            <a:pPr lvl="1"/>
            <a:endParaRPr lang="en-US" dirty="0"/>
          </a:p>
          <a:p>
            <a:pPr lvl="1"/>
            <a:endParaRPr lang="en-US" dirty="0"/>
          </a:p>
          <a:p>
            <a:r>
              <a:rPr lang="en-US" dirty="0"/>
              <a:t>Similarly, for a sufficiently differentiable function,</a:t>
            </a:r>
            <a:br>
              <a:rPr lang="en-US" dirty="0"/>
            </a:br>
            <a:r>
              <a:rPr lang="en-US" dirty="0"/>
              <a:t>	the opposite direction gives the direction of maximum</a:t>
            </a:r>
            <a:br>
              <a:rPr lang="en-US" dirty="0"/>
            </a:br>
            <a:r>
              <a:rPr lang="en-US" dirty="0"/>
              <a:t>	decrease:</a:t>
            </a:r>
          </a:p>
          <a:p>
            <a:endParaRPr lang="en-US" dirty="0"/>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CC08FBEC-949D-41F7-9FD6-0CEDC6457EFE}"/>
              </a:ext>
            </a:extLst>
          </p:cNvPr>
          <p:cNvSpPr>
            <a:spLocks noGrp="1"/>
          </p:cNvSpPr>
          <p:nvPr>
            <p:ph type="ftr" sz="quarter" idx="11"/>
          </p:nvPr>
        </p:nvSpPr>
        <p:spPr/>
        <p:txBody>
          <a:bodyPr/>
          <a:lstStyle/>
          <a:p>
            <a:r>
              <a:rPr lang="en-US"/>
              <a:t>Gradient descent</a:t>
            </a:r>
            <a:endParaRPr lang="en-CA" dirty="0"/>
          </a:p>
        </p:txBody>
      </p:sp>
      <p:sp>
        <p:nvSpPr>
          <p:cNvPr id="5" name="Slide Number Placeholder 4">
            <a:extLst>
              <a:ext uri="{FF2B5EF4-FFF2-40B4-BE49-F238E27FC236}">
                <a16:creationId xmlns:a16="http://schemas.microsoft.com/office/drawing/2014/main" id="{49FADC1C-6509-43A0-9C2C-8972006F31F7}"/>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4" name="Object 13">
            <a:extLst>
              <a:ext uri="{FF2B5EF4-FFF2-40B4-BE49-F238E27FC236}">
                <a16:creationId xmlns:a16="http://schemas.microsoft.com/office/drawing/2014/main" id="{4AF7BD3C-3CB2-43AE-B35E-A4FE095AA6F4}"/>
              </a:ext>
            </a:extLst>
          </p:cNvPr>
          <p:cNvGraphicFramePr>
            <a:graphicFrameLocks noChangeAspect="1"/>
          </p:cNvGraphicFramePr>
          <p:nvPr>
            <p:extLst>
              <p:ext uri="{D42A27DB-BD31-4B8C-83A1-F6EECF244321}">
                <p14:modId xmlns:p14="http://schemas.microsoft.com/office/powerpoint/2010/main" val="3679811620"/>
              </p:ext>
            </p:extLst>
          </p:nvPr>
        </p:nvGraphicFramePr>
        <p:xfrm>
          <a:off x="2721208" y="2675870"/>
          <a:ext cx="3484563" cy="652462"/>
        </p:xfrm>
        <a:graphic>
          <a:graphicData uri="http://schemas.openxmlformats.org/presentationml/2006/ole">
            <mc:AlternateContent xmlns:mc="http://schemas.openxmlformats.org/markup-compatibility/2006">
              <mc:Choice xmlns:v="urn:schemas-microsoft-com:vml" Requires="v">
                <p:oleObj name="Equation" r:id="rId5" imgW="1968480" imgH="368280" progId="Equation.DSMT4">
                  <p:embed/>
                </p:oleObj>
              </mc:Choice>
              <mc:Fallback>
                <p:oleObj name="Equation" r:id="rId5" imgW="1968480" imgH="368280" progId="Equation.DSMT4">
                  <p:embed/>
                  <p:pic>
                    <p:nvPicPr>
                      <p:cNvPr id="14" name="Object 13">
                        <a:extLst>
                          <a:ext uri="{FF2B5EF4-FFF2-40B4-BE49-F238E27FC236}">
                            <a16:creationId xmlns:a16="http://schemas.microsoft.com/office/drawing/2014/main" id="{4AF7BD3C-3CB2-43AE-B35E-A4FE095AA6F4}"/>
                          </a:ext>
                        </a:extLst>
                      </p:cNvPr>
                      <p:cNvPicPr/>
                      <p:nvPr/>
                    </p:nvPicPr>
                    <p:blipFill>
                      <a:blip r:embed="rId6"/>
                      <a:stretch>
                        <a:fillRect/>
                      </a:stretch>
                    </p:blipFill>
                    <p:spPr>
                      <a:xfrm>
                        <a:off x="2721208" y="2675870"/>
                        <a:ext cx="3484563" cy="65246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3B74805-09E0-4C2D-A037-08365AC59C65}"/>
              </a:ext>
            </a:extLst>
          </p:cNvPr>
          <p:cNvGraphicFramePr>
            <a:graphicFrameLocks noChangeAspect="1"/>
          </p:cNvGraphicFramePr>
          <p:nvPr>
            <p:extLst>
              <p:ext uri="{D42A27DB-BD31-4B8C-83A1-F6EECF244321}">
                <p14:modId xmlns:p14="http://schemas.microsoft.com/office/powerpoint/2010/main" val="2595739091"/>
              </p:ext>
            </p:extLst>
          </p:nvPr>
        </p:nvGraphicFramePr>
        <p:xfrm>
          <a:off x="2721208" y="5026185"/>
          <a:ext cx="3484563" cy="652462"/>
        </p:xfrm>
        <a:graphic>
          <a:graphicData uri="http://schemas.openxmlformats.org/presentationml/2006/ole">
            <mc:AlternateContent xmlns:mc="http://schemas.openxmlformats.org/markup-compatibility/2006">
              <mc:Choice xmlns:v="urn:schemas-microsoft-com:vml" Requires="v">
                <p:oleObj name="Equation" r:id="rId7" imgW="1968480" imgH="368280" progId="Equation.DSMT4">
                  <p:embed/>
                </p:oleObj>
              </mc:Choice>
              <mc:Fallback>
                <p:oleObj name="Equation" r:id="rId7" imgW="1968480" imgH="368280" progId="Equation.DSMT4">
                  <p:embed/>
                  <p:pic>
                    <p:nvPicPr>
                      <p:cNvPr id="14" name="Object 13">
                        <a:extLst>
                          <a:ext uri="{FF2B5EF4-FFF2-40B4-BE49-F238E27FC236}">
                            <a16:creationId xmlns:a16="http://schemas.microsoft.com/office/drawing/2014/main" id="{4AF7BD3C-3CB2-43AE-B35E-A4FE095AA6F4}"/>
                          </a:ext>
                        </a:extLst>
                      </p:cNvPr>
                      <p:cNvPicPr/>
                      <p:nvPr/>
                    </p:nvPicPr>
                    <p:blipFill>
                      <a:blip r:embed="rId8"/>
                      <a:stretch>
                        <a:fillRect/>
                      </a:stretch>
                    </p:blipFill>
                    <p:spPr>
                      <a:xfrm>
                        <a:off x="2721208" y="5026185"/>
                        <a:ext cx="3484563" cy="652462"/>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6F8605BD-FD52-4C8A-B354-53C07E166BA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38079099"/>
      </p:ext>
    </p:extLst>
  </p:cSld>
  <p:clrMapOvr>
    <a:masterClrMapping/>
  </p:clrMapOvr>
  <mc:AlternateContent xmlns:mc="http://schemas.openxmlformats.org/markup-compatibility/2006" xmlns:p14="http://schemas.microsoft.com/office/powerpoint/2010/main">
    <mc:Choice Requires="p14">
      <p:transition spd="slow" p14:dur="2000" advTm="99772"/>
    </mc:Choice>
    <mc:Fallback xmlns="">
      <p:transition spd="slow" advTm="99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86D51-7B0B-4725-9EDF-19C2B0CB7F51}"/>
              </a:ext>
            </a:extLst>
          </p:cNvPr>
          <p:cNvSpPr>
            <a:spLocks noGrp="1"/>
          </p:cNvSpPr>
          <p:nvPr>
            <p:ph type="title"/>
          </p:nvPr>
        </p:nvSpPr>
        <p:spPr/>
        <p:txBody>
          <a:bodyPr/>
          <a:lstStyle/>
          <a:p>
            <a:r>
              <a:rPr lang="en-US" dirty="0"/>
              <a:t>The gradient</a:t>
            </a:r>
          </a:p>
        </p:txBody>
      </p:sp>
      <p:sp>
        <p:nvSpPr>
          <p:cNvPr id="3" name="Content Placeholder 2">
            <a:extLst>
              <a:ext uri="{FF2B5EF4-FFF2-40B4-BE49-F238E27FC236}">
                <a16:creationId xmlns:a16="http://schemas.microsoft.com/office/drawing/2014/main" id="{C7623A6F-7EC1-4C07-843C-38C815057492}"/>
              </a:ext>
            </a:extLst>
          </p:cNvPr>
          <p:cNvSpPr>
            <a:spLocks noGrp="1"/>
          </p:cNvSpPr>
          <p:nvPr>
            <p:ph idx="1"/>
          </p:nvPr>
        </p:nvSpPr>
        <p:spPr>
          <a:xfrm>
            <a:off x="457200" y="1600200"/>
            <a:ext cx="8534400" cy="4525963"/>
          </a:xfrm>
        </p:spPr>
        <p:txBody>
          <a:bodyPr/>
          <a:lstStyle/>
          <a:p>
            <a:r>
              <a:rPr lang="en-US" dirty="0"/>
              <a:t>Mathematically, we say this as follows:</a:t>
            </a:r>
          </a:p>
          <a:p>
            <a:pPr lvl="1"/>
            <a:r>
              <a:rPr lang="en-US" dirty="0"/>
              <a:t>The slope in the direction of the gradient is greater than or</a:t>
            </a:r>
            <a:br>
              <a:rPr lang="en-US" dirty="0"/>
            </a:br>
            <a:r>
              <a:rPr lang="en-US" dirty="0"/>
              <a:t>equal to the slope in any other direction</a:t>
            </a:r>
          </a:p>
          <a:p>
            <a:endParaRPr lang="en-US" dirty="0"/>
          </a:p>
          <a:p>
            <a:endParaRPr lang="en-US" dirty="0"/>
          </a:p>
          <a:p>
            <a:endParaRPr lang="en-US" dirty="0"/>
          </a:p>
          <a:p>
            <a:r>
              <a:rPr lang="en-US" dirty="0"/>
              <a:t>Also, </a:t>
            </a:r>
          </a:p>
        </p:txBody>
      </p:sp>
      <p:sp>
        <p:nvSpPr>
          <p:cNvPr id="4" name="Footer Placeholder 3">
            <a:extLst>
              <a:ext uri="{FF2B5EF4-FFF2-40B4-BE49-F238E27FC236}">
                <a16:creationId xmlns:a16="http://schemas.microsoft.com/office/drawing/2014/main" id="{CC08FBEC-949D-41F7-9FD6-0CEDC6457EFE}"/>
              </a:ext>
            </a:extLst>
          </p:cNvPr>
          <p:cNvSpPr>
            <a:spLocks noGrp="1"/>
          </p:cNvSpPr>
          <p:nvPr>
            <p:ph type="ftr" sz="quarter" idx="11"/>
          </p:nvPr>
        </p:nvSpPr>
        <p:spPr/>
        <p:txBody>
          <a:bodyPr/>
          <a:lstStyle/>
          <a:p>
            <a:r>
              <a:rPr lang="en-US"/>
              <a:t>Gradient descent</a:t>
            </a:r>
            <a:endParaRPr lang="en-CA" dirty="0"/>
          </a:p>
        </p:txBody>
      </p:sp>
      <p:sp>
        <p:nvSpPr>
          <p:cNvPr id="5" name="Slide Number Placeholder 4">
            <a:extLst>
              <a:ext uri="{FF2B5EF4-FFF2-40B4-BE49-F238E27FC236}">
                <a16:creationId xmlns:a16="http://schemas.microsoft.com/office/drawing/2014/main" id="{49FADC1C-6509-43A0-9C2C-8972006F31F7}"/>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3" name="Object 12">
            <a:extLst>
              <a:ext uri="{FF2B5EF4-FFF2-40B4-BE49-F238E27FC236}">
                <a16:creationId xmlns:a16="http://schemas.microsoft.com/office/drawing/2014/main" id="{DE2774BF-F09C-43D3-BAE7-E1C4697D3D5B}"/>
              </a:ext>
            </a:extLst>
          </p:cNvPr>
          <p:cNvGraphicFramePr>
            <a:graphicFrameLocks noChangeAspect="1"/>
          </p:cNvGraphicFramePr>
          <p:nvPr>
            <p:extLst>
              <p:ext uri="{D42A27DB-BD31-4B8C-83A1-F6EECF244321}">
                <p14:modId xmlns:p14="http://schemas.microsoft.com/office/powerpoint/2010/main" val="1179673789"/>
              </p:ext>
            </p:extLst>
          </p:nvPr>
        </p:nvGraphicFramePr>
        <p:xfrm>
          <a:off x="2413000" y="2755900"/>
          <a:ext cx="4318000" cy="763588"/>
        </p:xfrm>
        <a:graphic>
          <a:graphicData uri="http://schemas.openxmlformats.org/presentationml/2006/ole">
            <mc:AlternateContent xmlns:mc="http://schemas.openxmlformats.org/markup-compatibility/2006">
              <mc:Choice xmlns:v="urn:schemas-microsoft-com:vml" Requires="v">
                <p:oleObj name="Equation" r:id="rId5" imgW="2438280" imgH="431640" progId="Equation.DSMT4">
                  <p:embed/>
                </p:oleObj>
              </mc:Choice>
              <mc:Fallback>
                <p:oleObj name="Equation" r:id="rId5" imgW="2438280" imgH="431640" progId="Equation.DSMT4">
                  <p:embed/>
                  <p:pic>
                    <p:nvPicPr>
                      <p:cNvPr id="13" name="Object 12">
                        <a:extLst>
                          <a:ext uri="{FF2B5EF4-FFF2-40B4-BE49-F238E27FC236}">
                            <a16:creationId xmlns:a16="http://schemas.microsoft.com/office/drawing/2014/main" id="{DE2774BF-F09C-43D3-BAE7-E1C4697D3D5B}"/>
                          </a:ext>
                        </a:extLst>
                      </p:cNvPr>
                      <p:cNvPicPr/>
                      <p:nvPr/>
                    </p:nvPicPr>
                    <p:blipFill>
                      <a:blip r:embed="rId6"/>
                      <a:stretch>
                        <a:fillRect/>
                      </a:stretch>
                    </p:blipFill>
                    <p:spPr>
                      <a:xfrm>
                        <a:off x="2413000" y="2755900"/>
                        <a:ext cx="4318000" cy="76358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D71FA8DD-900E-4307-B28D-7A29978CA56D}"/>
              </a:ext>
            </a:extLst>
          </p:cNvPr>
          <p:cNvGraphicFramePr>
            <a:graphicFrameLocks noChangeAspect="1"/>
          </p:cNvGraphicFramePr>
          <p:nvPr>
            <p:extLst>
              <p:ext uri="{D42A27DB-BD31-4B8C-83A1-F6EECF244321}">
                <p14:modId xmlns:p14="http://schemas.microsoft.com/office/powerpoint/2010/main" val="4255022328"/>
              </p:ext>
            </p:extLst>
          </p:nvPr>
        </p:nvGraphicFramePr>
        <p:xfrm>
          <a:off x="1635125" y="3746500"/>
          <a:ext cx="3778250" cy="765175"/>
        </p:xfrm>
        <a:graphic>
          <a:graphicData uri="http://schemas.openxmlformats.org/presentationml/2006/ole">
            <mc:AlternateContent xmlns:mc="http://schemas.openxmlformats.org/markup-compatibility/2006">
              <mc:Choice xmlns:v="urn:schemas-microsoft-com:vml" Requires="v">
                <p:oleObj name="Equation" r:id="rId7" imgW="2133360" imgH="431640" progId="Equation.DSMT4">
                  <p:embed/>
                </p:oleObj>
              </mc:Choice>
              <mc:Fallback>
                <p:oleObj name="Equation" r:id="rId7" imgW="2133360" imgH="431640" progId="Equation.DSMT4">
                  <p:embed/>
                  <p:pic>
                    <p:nvPicPr>
                      <p:cNvPr id="13" name="Object 12">
                        <a:extLst>
                          <a:ext uri="{FF2B5EF4-FFF2-40B4-BE49-F238E27FC236}">
                            <a16:creationId xmlns:a16="http://schemas.microsoft.com/office/drawing/2014/main" id="{DE2774BF-F09C-43D3-BAE7-E1C4697D3D5B}"/>
                          </a:ext>
                        </a:extLst>
                      </p:cNvPr>
                      <p:cNvPicPr/>
                      <p:nvPr/>
                    </p:nvPicPr>
                    <p:blipFill>
                      <a:blip r:embed="rId8"/>
                      <a:stretch>
                        <a:fillRect/>
                      </a:stretch>
                    </p:blipFill>
                    <p:spPr>
                      <a:xfrm>
                        <a:off x="1635125" y="3746500"/>
                        <a:ext cx="3778250" cy="765175"/>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391D59E7-59D3-47B6-BACA-57E0C71FB63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41201918"/>
      </p:ext>
    </p:extLst>
  </p:cSld>
  <p:clrMapOvr>
    <a:masterClrMapping/>
  </p:clrMapOvr>
  <mc:AlternateContent xmlns:mc="http://schemas.openxmlformats.org/markup-compatibility/2006" xmlns:p14="http://schemas.microsoft.com/office/powerpoint/2010/main">
    <mc:Choice Requires="p14">
      <p:transition spd="slow" p14:dur="2000" advTm="71836"/>
    </mc:Choice>
    <mc:Fallback xmlns="">
      <p:transition spd="slow" advTm="71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86D51-7B0B-4725-9EDF-19C2B0CB7F51}"/>
              </a:ext>
            </a:extLst>
          </p:cNvPr>
          <p:cNvSpPr>
            <a:spLocks noGrp="1"/>
          </p:cNvSpPr>
          <p:nvPr>
            <p:ph type="title"/>
          </p:nvPr>
        </p:nvSpPr>
        <p:spPr/>
        <p:txBody>
          <a:bodyPr/>
          <a:lstStyle/>
          <a:p>
            <a:r>
              <a:rPr lang="en-US" dirty="0"/>
              <a:t>The gradient</a:t>
            </a:r>
          </a:p>
        </p:txBody>
      </p:sp>
      <p:sp>
        <p:nvSpPr>
          <p:cNvPr id="3" name="Content Placeholder 2">
            <a:extLst>
              <a:ext uri="{FF2B5EF4-FFF2-40B4-BE49-F238E27FC236}">
                <a16:creationId xmlns:a16="http://schemas.microsoft.com/office/drawing/2014/main" id="{C7623A6F-7EC1-4C07-843C-38C815057492}"/>
              </a:ext>
            </a:extLst>
          </p:cNvPr>
          <p:cNvSpPr>
            <a:spLocks noGrp="1"/>
          </p:cNvSpPr>
          <p:nvPr>
            <p:ph idx="1"/>
          </p:nvPr>
        </p:nvSpPr>
        <p:spPr>
          <a:xfrm>
            <a:off x="457200" y="1600200"/>
            <a:ext cx="8534400" cy="4525963"/>
          </a:xfrm>
        </p:spPr>
        <p:txBody>
          <a:bodyPr/>
          <a:lstStyle/>
          <a:p>
            <a:r>
              <a:rPr lang="en-US" dirty="0"/>
              <a:t>For example, consider the bivariate function:</a:t>
            </a:r>
          </a:p>
          <a:p>
            <a:endParaRPr lang="en-US" dirty="0"/>
          </a:p>
          <a:p>
            <a:endParaRPr lang="en-US" dirty="0"/>
          </a:p>
          <a:p>
            <a:pPr lvl="1"/>
            <a:r>
              <a:rPr lang="en-US" dirty="0"/>
              <a:t>This function has a unique minimum at the point </a:t>
            </a:r>
          </a:p>
        </p:txBody>
      </p:sp>
      <p:sp>
        <p:nvSpPr>
          <p:cNvPr id="4" name="Footer Placeholder 3">
            <a:extLst>
              <a:ext uri="{FF2B5EF4-FFF2-40B4-BE49-F238E27FC236}">
                <a16:creationId xmlns:a16="http://schemas.microsoft.com/office/drawing/2014/main" id="{CC08FBEC-949D-41F7-9FD6-0CEDC6457EFE}"/>
              </a:ext>
            </a:extLst>
          </p:cNvPr>
          <p:cNvSpPr>
            <a:spLocks noGrp="1"/>
          </p:cNvSpPr>
          <p:nvPr>
            <p:ph type="ftr" sz="quarter" idx="11"/>
          </p:nvPr>
        </p:nvSpPr>
        <p:spPr/>
        <p:txBody>
          <a:bodyPr/>
          <a:lstStyle/>
          <a:p>
            <a:r>
              <a:rPr lang="en-US"/>
              <a:t>Gradient descent</a:t>
            </a:r>
            <a:endParaRPr lang="en-CA" dirty="0"/>
          </a:p>
        </p:txBody>
      </p:sp>
      <p:sp>
        <p:nvSpPr>
          <p:cNvPr id="5" name="Slide Number Placeholder 4">
            <a:extLst>
              <a:ext uri="{FF2B5EF4-FFF2-40B4-BE49-F238E27FC236}">
                <a16:creationId xmlns:a16="http://schemas.microsoft.com/office/drawing/2014/main" id="{49FADC1C-6509-43A0-9C2C-8972006F31F7}"/>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3" name="Object 12">
            <a:extLst>
              <a:ext uri="{FF2B5EF4-FFF2-40B4-BE49-F238E27FC236}">
                <a16:creationId xmlns:a16="http://schemas.microsoft.com/office/drawing/2014/main" id="{DE2774BF-F09C-43D3-BAE7-E1C4697D3D5B}"/>
              </a:ext>
            </a:extLst>
          </p:cNvPr>
          <p:cNvGraphicFramePr>
            <a:graphicFrameLocks noChangeAspect="1"/>
          </p:cNvGraphicFramePr>
          <p:nvPr>
            <p:extLst>
              <p:ext uri="{D42A27DB-BD31-4B8C-83A1-F6EECF244321}">
                <p14:modId xmlns:p14="http://schemas.microsoft.com/office/powerpoint/2010/main" val="2035457307"/>
              </p:ext>
            </p:extLst>
          </p:nvPr>
        </p:nvGraphicFramePr>
        <p:xfrm>
          <a:off x="2793206" y="1916111"/>
          <a:ext cx="3862387" cy="890587"/>
        </p:xfrm>
        <a:graphic>
          <a:graphicData uri="http://schemas.openxmlformats.org/presentationml/2006/ole">
            <mc:AlternateContent xmlns:mc="http://schemas.openxmlformats.org/markup-compatibility/2006">
              <mc:Choice xmlns:v="urn:schemas-microsoft-com:vml" Requires="v">
                <p:oleObj name="Equation" r:id="rId5" imgW="1981080" imgH="457200" progId="Equation.DSMT4">
                  <p:embed/>
                </p:oleObj>
              </mc:Choice>
              <mc:Fallback>
                <p:oleObj name="Equation" r:id="rId5" imgW="1981080" imgH="457200" progId="Equation.DSMT4">
                  <p:embed/>
                  <p:pic>
                    <p:nvPicPr>
                      <p:cNvPr id="13" name="Object 12">
                        <a:extLst>
                          <a:ext uri="{FF2B5EF4-FFF2-40B4-BE49-F238E27FC236}">
                            <a16:creationId xmlns:a16="http://schemas.microsoft.com/office/drawing/2014/main" id="{DE2774BF-F09C-43D3-BAE7-E1C4697D3D5B}"/>
                          </a:ext>
                        </a:extLst>
                      </p:cNvPr>
                      <p:cNvPicPr/>
                      <p:nvPr/>
                    </p:nvPicPr>
                    <p:blipFill>
                      <a:blip r:embed="rId6"/>
                      <a:stretch>
                        <a:fillRect/>
                      </a:stretch>
                    </p:blipFill>
                    <p:spPr>
                      <a:xfrm>
                        <a:off x="2793206" y="1916111"/>
                        <a:ext cx="3862387" cy="890587"/>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012691DB-D343-4347-88FA-2CB5088B9E3B}"/>
              </a:ext>
            </a:extLst>
          </p:cNvPr>
          <p:cNvGraphicFramePr>
            <a:graphicFrameLocks noChangeAspect="1"/>
          </p:cNvGraphicFramePr>
          <p:nvPr>
            <p:extLst>
              <p:ext uri="{D42A27DB-BD31-4B8C-83A1-F6EECF244321}">
                <p14:modId xmlns:p14="http://schemas.microsoft.com/office/powerpoint/2010/main" val="3574419833"/>
              </p:ext>
            </p:extLst>
          </p:nvPr>
        </p:nvGraphicFramePr>
        <p:xfrm>
          <a:off x="6885962" y="2591986"/>
          <a:ext cx="990600" cy="890588"/>
        </p:xfrm>
        <a:graphic>
          <a:graphicData uri="http://schemas.openxmlformats.org/presentationml/2006/ole">
            <mc:AlternateContent xmlns:mc="http://schemas.openxmlformats.org/markup-compatibility/2006">
              <mc:Choice xmlns:v="urn:schemas-microsoft-com:vml" Requires="v">
                <p:oleObj name="Equation" r:id="rId7" imgW="507960" imgH="457200" progId="Equation.DSMT4">
                  <p:embed/>
                </p:oleObj>
              </mc:Choice>
              <mc:Fallback>
                <p:oleObj name="Equation" r:id="rId7" imgW="507960" imgH="457200" progId="Equation.DSMT4">
                  <p:embed/>
                  <p:pic>
                    <p:nvPicPr>
                      <p:cNvPr id="14" name="Object 13">
                        <a:extLst>
                          <a:ext uri="{FF2B5EF4-FFF2-40B4-BE49-F238E27FC236}">
                            <a16:creationId xmlns:a16="http://schemas.microsoft.com/office/drawing/2014/main" id="{012691DB-D343-4347-88FA-2CB5088B9E3B}"/>
                          </a:ext>
                        </a:extLst>
                      </p:cNvPr>
                      <p:cNvPicPr/>
                      <p:nvPr/>
                    </p:nvPicPr>
                    <p:blipFill>
                      <a:blip r:embed="rId8"/>
                      <a:stretch>
                        <a:fillRect/>
                      </a:stretch>
                    </p:blipFill>
                    <p:spPr>
                      <a:xfrm>
                        <a:off x="6885962" y="2591986"/>
                        <a:ext cx="990600" cy="890588"/>
                      </a:xfrm>
                      <a:prstGeom prst="rect">
                        <a:avLst/>
                      </a:prstGeom>
                    </p:spPr>
                  </p:pic>
                </p:oleObj>
              </mc:Fallback>
            </mc:AlternateContent>
          </a:graphicData>
        </a:graphic>
      </p:graphicFrame>
      <p:pic>
        <p:nvPicPr>
          <p:cNvPr id="16" name="Picture 15">
            <a:extLst>
              <a:ext uri="{FF2B5EF4-FFF2-40B4-BE49-F238E27FC236}">
                <a16:creationId xmlns:a16="http://schemas.microsoft.com/office/drawing/2014/main" id="{1E16FDF7-CB6A-49A8-AF4A-4D8FB00AF97F}"/>
              </a:ext>
            </a:extLst>
          </p:cNvPr>
          <p:cNvPicPr>
            <a:picLocks noChangeAspect="1"/>
          </p:cNvPicPr>
          <p:nvPr/>
        </p:nvPicPr>
        <p:blipFill>
          <a:blip r:embed="rId9"/>
          <a:srcRect/>
          <a:stretch/>
        </p:blipFill>
        <p:spPr>
          <a:xfrm>
            <a:off x="4268791" y="3600284"/>
            <a:ext cx="3067704" cy="3067704"/>
          </a:xfrm>
          <a:prstGeom prst="rect">
            <a:avLst/>
          </a:prstGeom>
        </p:spPr>
      </p:pic>
      <p:pic>
        <p:nvPicPr>
          <p:cNvPr id="17" name="Picture 16">
            <a:extLst>
              <a:ext uri="{FF2B5EF4-FFF2-40B4-BE49-F238E27FC236}">
                <a16:creationId xmlns:a16="http://schemas.microsoft.com/office/drawing/2014/main" id="{7B850B3B-7D10-46B7-B2D6-4717006BE1F5}"/>
              </a:ext>
            </a:extLst>
          </p:cNvPr>
          <p:cNvPicPr>
            <a:picLocks noChangeAspect="1"/>
          </p:cNvPicPr>
          <p:nvPr/>
        </p:nvPicPr>
        <p:blipFill>
          <a:blip r:embed="rId10"/>
          <a:stretch>
            <a:fillRect/>
          </a:stretch>
        </p:blipFill>
        <p:spPr>
          <a:xfrm>
            <a:off x="218442" y="3603329"/>
            <a:ext cx="3811590" cy="3067704"/>
          </a:xfrm>
          <a:prstGeom prst="rect">
            <a:avLst/>
          </a:prstGeom>
        </p:spPr>
      </p:pic>
      <p:pic>
        <p:nvPicPr>
          <p:cNvPr id="8" name="Audio 7">
            <a:hlinkClick r:id="" action="ppaction://media"/>
            <a:extLst>
              <a:ext uri="{FF2B5EF4-FFF2-40B4-BE49-F238E27FC236}">
                <a16:creationId xmlns:a16="http://schemas.microsoft.com/office/drawing/2014/main" id="{AF15ADB3-6754-48F8-8279-3BFD41028393}"/>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12420267"/>
      </p:ext>
    </p:extLst>
  </p:cSld>
  <p:clrMapOvr>
    <a:masterClrMapping/>
  </p:clrMapOvr>
  <mc:AlternateContent xmlns:mc="http://schemas.openxmlformats.org/markup-compatibility/2006" xmlns:p14="http://schemas.microsoft.com/office/powerpoint/2010/main">
    <mc:Choice Requires="p14">
      <p:transition spd="slow" p14:dur="2000" advTm="105393"/>
    </mc:Choice>
    <mc:Fallback xmlns="">
      <p:transition spd="slow" advTm="105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86D51-7B0B-4725-9EDF-19C2B0CB7F51}"/>
              </a:ext>
            </a:extLst>
          </p:cNvPr>
          <p:cNvSpPr>
            <a:spLocks noGrp="1"/>
          </p:cNvSpPr>
          <p:nvPr>
            <p:ph type="title"/>
          </p:nvPr>
        </p:nvSpPr>
        <p:spPr/>
        <p:txBody>
          <a:bodyPr/>
          <a:lstStyle/>
          <a:p>
            <a:r>
              <a:rPr lang="en-US" dirty="0"/>
              <a:t>The gradient</a:t>
            </a:r>
          </a:p>
        </p:txBody>
      </p:sp>
      <p:sp>
        <p:nvSpPr>
          <p:cNvPr id="3" name="Content Placeholder 2">
            <a:extLst>
              <a:ext uri="{FF2B5EF4-FFF2-40B4-BE49-F238E27FC236}">
                <a16:creationId xmlns:a16="http://schemas.microsoft.com/office/drawing/2014/main" id="{C7623A6F-7EC1-4C07-843C-38C815057492}"/>
              </a:ext>
            </a:extLst>
          </p:cNvPr>
          <p:cNvSpPr>
            <a:spLocks noGrp="1"/>
          </p:cNvSpPr>
          <p:nvPr>
            <p:ph idx="1"/>
          </p:nvPr>
        </p:nvSpPr>
        <p:spPr>
          <a:xfrm>
            <a:off x="457200" y="1600200"/>
            <a:ext cx="8534400" cy="4525963"/>
          </a:xfrm>
        </p:spPr>
        <p:txBody>
          <a:bodyPr/>
          <a:lstStyle/>
          <a:p>
            <a:r>
              <a:rPr lang="en-US" dirty="0"/>
              <a:t>For this function,</a:t>
            </a:r>
          </a:p>
          <a:p>
            <a:endParaRPr lang="en-US" dirty="0"/>
          </a:p>
          <a:p>
            <a:endParaRPr lang="en-US" dirty="0"/>
          </a:p>
          <a:p>
            <a:endParaRPr lang="en-US" dirty="0"/>
          </a:p>
          <a:p>
            <a:endParaRPr lang="en-US" dirty="0"/>
          </a:p>
          <a:p>
            <a:pPr lvl="1"/>
            <a:r>
              <a:rPr lang="en-US" dirty="0"/>
              <a:t>At the point                 , we have  </a:t>
            </a:r>
          </a:p>
        </p:txBody>
      </p:sp>
      <p:sp>
        <p:nvSpPr>
          <p:cNvPr id="4" name="Footer Placeholder 3">
            <a:extLst>
              <a:ext uri="{FF2B5EF4-FFF2-40B4-BE49-F238E27FC236}">
                <a16:creationId xmlns:a16="http://schemas.microsoft.com/office/drawing/2014/main" id="{CC08FBEC-949D-41F7-9FD6-0CEDC6457EFE}"/>
              </a:ext>
            </a:extLst>
          </p:cNvPr>
          <p:cNvSpPr>
            <a:spLocks noGrp="1"/>
          </p:cNvSpPr>
          <p:nvPr>
            <p:ph type="ftr" sz="quarter" idx="11"/>
          </p:nvPr>
        </p:nvSpPr>
        <p:spPr/>
        <p:txBody>
          <a:bodyPr/>
          <a:lstStyle/>
          <a:p>
            <a:r>
              <a:rPr lang="en-US"/>
              <a:t>Gradient descent</a:t>
            </a:r>
            <a:endParaRPr lang="en-CA" dirty="0"/>
          </a:p>
        </p:txBody>
      </p:sp>
      <p:sp>
        <p:nvSpPr>
          <p:cNvPr id="5" name="Slide Number Placeholder 4">
            <a:extLst>
              <a:ext uri="{FF2B5EF4-FFF2-40B4-BE49-F238E27FC236}">
                <a16:creationId xmlns:a16="http://schemas.microsoft.com/office/drawing/2014/main" id="{49FADC1C-6509-43A0-9C2C-8972006F31F7}"/>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13" name="Object 12">
            <a:extLst>
              <a:ext uri="{FF2B5EF4-FFF2-40B4-BE49-F238E27FC236}">
                <a16:creationId xmlns:a16="http://schemas.microsoft.com/office/drawing/2014/main" id="{DE2774BF-F09C-43D3-BAE7-E1C4697D3D5B}"/>
              </a:ext>
            </a:extLst>
          </p:cNvPr>
          <p:cNvGraphicFramePr>
            <a:graphicFrameLocks noChangeAspect="1"/>
          </p:cNvGraphicFramePr>
          <p:nvPr>
            <p:extLst>
              <p:ext uri="{D42A27DB-BD31-4B8C-83A1-F6EECF244321}">
                <p14:modId xmlns:p14="http://schemas.microsoft.com/office/powerpoint/2010/main" val="412648103"/>
              </p:ext>
            </p:extLst>
          </p:nvPr>
        </p:nvGraphicFramePr>
        <p:xfrm>
          <a:off x="2956711" y="1401222"/>
          <a:ext cx="3862387" cy="890587"/>
        </p:xfrm>
        <a:graphic>
          <a:graphicData uri="http://schemas.openxmlformats.org/presentationml/2006/ole">
            <mc:AlternateContent xmlns:mc="http://schemas.openxmlformats.org/markup-compatibility/2006">
              <mc:Choice xmlns:v="urn:schemas-microsoft-com:vml" Requires="v">
                <p:oleObj name="Equation" r:id="rId5" imgW="1981080" imgH="457200" progId="Equation.DSMT4">
                  <p:embed/>
                </p:oleObj>
              </mc:Choice>
              <mc:Fallback>
                <p:oleObj name="Equation" r:id="rId5" imgW="1981080" imgH="457200" progId="Equation.DSMT4">
                  <p:embed/>
                  <p:pic>
                    <p:nvPicPr>
                      <p:cNvPr id="13" name="Object 12">
                        <a:extLst>
                          <a:ext uri="{FF2B5EF4-FFF2-40B4-BE49-F238E27FC236}">
                            <a16:creationId xmlns:a16="http://schemas.microsoft.com/office/drawing/2014/main" id="{DE2774BF-F09C-43D3-BAE7-E1C4697D3D5B}"/>
                          </a:ext>
                        </a:extLst>
                      </p:cNvPr>
                      <p:cNvPicPr/>
                      <p:nvPr/>
                    </p:nvPicPr>
                    <p:blipFill>
                      <a:blip r:embed="rId6"/>
                      <a:stretch>
                        <a:fillRect/>
                      </a:stretch>
                    </p:blipFill>
                    <p:spPr>
                      <a:xfrm>
                        <a:off x="2956711" y="1401222"/>
                        <a:ext cx="3862387" cy="89058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E5E48004-935A-4028-87AD-CD8A543B7367}"/>
              </a:ext>
            </a:extLst>
          </p:cNvPr>
          <p:cNvGraphicFramePr>
            <a:graphicFrameLocks noChangeAspect="1"/>
          </p:cNvGraphicFramePr>
          <p:nvPr>
            <p:extLst>
              <p:ext uri="{D42A27DB-BD31-4B8C-83A1-F6EECF244321}">
                <p14:modId xmlns:p14="http://schemas.microsoft.com/office/powerpoint/2010/main" val="3967934327"/>
              </p:ext>
            </p:extLst>
          </p:nvPr>
        </p:nvGraphicFramePr>
        <p:xfrm>
          <a:off x="3063874" y="2363644"/>
          <a:ext cx="2674937" cy="890588"/>
        </p:xfrm>
        <a:graphic>
          <a:graphicData uri="http://schemas.openxmlformats.org/presentationml/2006/ole">
            <mc:AlternateContent xmlns:mc="http://schemas.openxmlformats.org/markup-compatibility/2006">
              <mc:Choice xmlns:v="urn:schemas-microsoft-com:vml" Requires="v">
                <p:oleObj name="Equation" r:id="rId7" imgW="1371600" imgH="457200" progId="Equation.DSMT4">
                  <p:embed/>
                </p:oleObj>
              </mc:Choice>
              <mc:Fallback>
                <p:oleObj name="Equation" r:id="rId7" imgW="1371600" imgH="457200" progId="Equation.DSMT4">
                  <p:embed/>
                  <p:pic>
                    <p:nvPicPr>
                      <p:cNvPr id="13" name="Object 12">
                        <a:extLst>
                          <a:ext uri="{FF2B5EF4-FFF2-40B4-BE49-F238E27FC236}">
                            <a16:creationId xmlns:a16="http://schemas.microsoft.com/office/drawing/2014/main" id="{DE2774BF-F09C-43D3-BAE7-E1C4697D3D5B}"/>
                          </a:ext>
                        </a:extLst>
                      </p:cNvPr>
                      <p:cNvPicPr/>
                      <p:nvPr/>
                    </p:nvPicPr>
                    <p:blipFill>
                      <a:blip r:embed="rId8"/>
                      <a:stretch>
                        <a:fillRect/>
                      </a:stretch>
                    </p:blipFill>
                    <p:spPr>
                      <a:xfrm>
                        <a:off x="3063874" y="2363644"/>
                        <a:ext cx="2674937" cy="89058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D75565EE-12C1-4039-8D18-EF69B33814D4}"/>
              </a:ext>
            </a:extLst>
          </p:cNvPr>
          <p:cNvGraphicFramePr>
            <a:graphicFrameLocks noChangeAspect="1"/>
          </p:cNvGraphicFramePr>
          <p:nvPr>
            <p:extLst>
              <p:ext uri="{D42A27DB-BD31-4B8C-83A1-F6EECF244321}">
                <p14:modId xmlns:p14="http://schemas.microsoft.com/office/powerpoint/2010/main" val="1390530353"/>
              </p:ext>
            </p:extLst>
          </p:nvPr>
        </p:nvGraphicFramePr>
        <p:xfrm>
          <a:off x="2692400" y="4275138"/>
          <a:ext cx="3417888" cy="890587"/>
        </p:xfrm>
        <a:graphic>
          <a:graphicData uri="http://schemas.openxmlformats.org/presentationml/2006/ole">
            <mc:AlternateContent xmlns:mc="http://schemas.openxmlformats.org/markup-compatibility/2006">
              <mc:Choice xmlns:v="urn:schemas-microsoft-com:vml" Requires="v">
                <p:oleObj name="Equation" r:id="rId9" imgW="1752480" imgH="457200" progId="Equation.DSMT4">
                  <p:embed/>
                </p:oleObj>
              </mc:Choice>
              <mc:Fallback>
                <p:oleObj name="Equation" r:id="rId9" imgW="1752480" imgH="457200" progId="Equation.DSMT4">
                  <p:embed/>
                  <p:pic>
                    <p:nvPicPr>
                      <p:cNvPr id="9" name="Object 8">
                        <a:extLst>
                          <a:ext uri="{FF2B5EF4-FFF2-40B4-BE49-F238E27FC236}">
                            <a16:creationId xmlns:a16="http://schemas.microsoft.com/office/drawing/2014/main" id="{E5E48004-935A-4028-87AD-CD8A543B7367}"/>
                          </a:ext>
                        </a:extLst>
                      </p:cNvPr>
                      <p:cNvPicPr/>
                      <p:nvPr/>
                    </p:nvPicPr>
                    <p:blipFill>
                      <a:blip r:embed="rId10"/>
                      <a:stretch>
                        <a:fillRect/>
                      </a:stretch>
                    </p:blipFill>
                    <p:spPr>
                      <a:xfrm>
                        <a:off x="2692400" y="4275138"/>
                        <a:ext cx="3417888" cy="89058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27306699-B9F0-4F4F-B3F8-610C698AB12D}"/>
              </a:ext>
            </a:extLst>
          </p:cNvPr>
          <p:cNvGraphicFramePr>
            <a:graphicFrameLocks noChangeAspect="1"/>
          </p:cNvGraphicFramePr>
          <p:nvPr>
            <p:extLst>
              <p:ext uri="{D42A27DB-BD31-4B8C-83A1-F6EECF244321}">
                <p14:modId xmlns:p14="http://schemas.microsoft.com/office/powerpoint/2010/main" val="664469162"/>
              </p:ext>
            </p:extLst>
          </p:nvPr>
        </p:nvGraphicFramePr>
        <p:xfrm>
          <a:off x="2692400" y="5309395"/>
          <a:ext cx="2057400" cy="890588"/>
        </p:xfrm>
        <a:graphic>
          <a:graphicData uri="http://schemas.openxmlformats.org/presentationml/2006/ole">
            <mc:AlternateContent xmlns:mc="http://schemas.openxmlformats.org/markup-compatibility/2006">
              <mc:Choice xmlns:v="urn:schemas-microsoft-com:vml" Requires="v">
                <p:oleObj name="Equation" r:id="rId11" imgW="1054080" imgH="457200" progId="Equation.DSMT4">
                  <p:embed/>
                </p:oleObj>
              </mc:Choice>
              <mc:Fallback>
                <p:oleObj name="Equation" r:id="rId11" imgW="1054080" imgH="457200" progId="Equation.DSMT4">
                  <p:embed/>
                  <p:pic>
                    <p:nvPicPr>
                      <p:cNvPr id="10" name="Object 9">
                        <a:extLst>
                          <a:ext uri="{FF2B5EF4-FFF2-40B4-BE49-F238E27FC236}">
                            <a16:creationId xmlns:a16="http://schemas.microsoft.com/office/drawing/2014/main" id="{D75565EE-12C1-4039-8D18-EF69B33814D4}"/>
                          </a:ext>
                        </a:extLst>
                      </p:cNvPr>
                      <p:cNvPicPr/>
                      <p:nvPr/>
                    </p:nvPicPr>
                    <p:blipFill>
                      <a:blip r:embed="rId12"/>
                      <a:stretch>
                        <a:fillRect/>
                      </a:stretch>
                    </p:blipFill>
                    <p:spPr>
                      <a:xfrm>
                        <a:off x="2692400" y="5309395"/>
                        <a:ext cx="2057400" cy="89058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012691DB-D343-4347-88FA-2CB5088B9E3B}"/>
              </a:ext>
            </a:extLst>
          </p:cNvPr>
          <p:cNvGraphicFramePr>
            <a:graphicFrameLocks noChangeAspect="1"/>
          </p:cNvGraphicFramePr>
          <p:nvPr>
            <p:extLst>
              <p:ext uri="{D42A27DB-BD31-4B8C-83A1-F6EECF244321}">
                <p14:modId xmlns:p14="http://schemas.microsoft.com/office/powerpoint/2010/main" val="285671824"/>
              </p:ext>
            </p:extLst>
          </p:nvPr>
        </p:nvGraphicFramePr>
        <p:xfrm>
          <a:off x="2692400" y="3397901"/>
          <a:ext cx="990600" cy="890588"/>
        </p:xfrm>
        <a:graphic>
          <a:graphicData uri="http://schemas.openxmlformats.org/presentationml/2006/ole">
            <mc:AlternateContent xmlns:mc="http://schemas.openxmlformats.org/markup-compatibility/2006">
              <mc:Choice xmlns:v="urn:schemas-microsoft-com:vml" Requires="v">
                <p:oleObj name="Equation" r:id="rId13" imgW="507960" imgH="457200" progId="Equation.DSMT4">
                  <p:embed/>
                </p:oleObj>
              </mc:Choice>
              <mc:Fallback>
                <p:oleObj name="Equation" r:id="rId13" imgW="507960" imgH="457200" progId="Equation.DSMT4">
                  <p:embed/>
                  <p:pic>
                    <p:nvPicPr>
                      <p:cNvPr id="10" name="Object 9">
                        <a:extLst>
                          <a:ext uri="{FF2B5EF4-FFF2-40B4-BE49-F238E27FC236}">
                            <a16:creationId xmlns:a16="http://schemas.microsoft.com/office/drawing/2014/main" id="{D75565EE-12C1-4039-8D18-EF69B33814D4}"/>
                          </a:ext>
                        </a:extLst>
                      </p:cNvPr>
                      <p:cNvPicPr/>
                      <p:nvPr/>
                    </p:nvPicPr>
                    <p:blipFill>
                      <a:blip r:embed="rId14"/>
                      <a:stretch>
                        <a:fillRect/>
                      </a:stretch>
                    </p:blipFill>
                    <p:spPr>
                      <a:xfrm>
                        <a:off x="2692400" y="3397901"/>
                        <a:ext cx="990600" cy="890588"/>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D1159F2A-FBF7-40E6-9A38-B6526B17EE14}"/>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52718652"/>
      </p:ext>
    </p:extLst>
  </p:cSld>
  <p:clrMapOvr>
    <a:masterClrMapping/>
  </p:clrMapOvr>
  <mc:AlternateContent xmlns:mc="http://schemas.openxmlformats.org/markup-compatibility/2006" xmlns:p14="http://schemas.microsoft.com/office/powerpoint/2010/main">
    <mc:Choice Requires="p14">
      <p:transition spd="slow" p14:dur="2000" advTm="63546"/>
    </mc:Choice>
    <mc:Fallback xmlns="">
      <p:transition spd="slow" advTm="63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078D43F-CB18-4556-9DCE-846009B2E6A5}"/>
              </a:ext>
            </a:extLst>
          </p:cNvPr>
          <p:cNvPicPr>
            <a:picLocks noChangeAspect="1"/>
          </p:cNvPicPr>
          <p:nvPr/>
        </p:nvPicPr>
        <p:blipFill>
          <a:blip r:embed="rId5"/>
          <a:srcRect/>
          <a:stretch/>
        </p:blipFill>
        <p:spPr>
          <a:xfrm>
            <a:off x="4268791" y="3600284"/>
            <a:ext cx="3067704" cy="3067704"/>
          </a:xfrm>
          <a:prstGeom prst="rect">
            <a:avLst/>
          </a:prstGeom>
        </p:spPr>
      </p:pic>
      <p:pic>
        <p:nvPicPr>
          <p:cNvPr id="20" name="Picture 19">
            <a:extLst>
              <a:ext uri="{FF2B5EF4-FFF2-40B4-BE49-F238E27FC236}">
                <a16:creationId xmlns:a16="http://schemas.microsoft.com/office/drawing/2014/main" id="{B998B43B-348D-4606-8F8F-F3971BABD107}"/>
              </a:ext>
            </a:extLst>
          </p:cNvPr>
          <p:cNvPicPr>
            <a:picLocks noChangeAspect="1"/>
          </p:cNvPicPr>
          <p:nvPr/>
        </p:nvPicPr>
        <p:blipFill>
          <a:blip r:embed="rId6"/>
          <a:stretch>
            <a:fillRect/>
          </a:stretch>
        </p:blipFill>
        <p:spPr>
          <a:xfrm>
            <a:off x="218442" y="3603329"/>
            <a:ext cx="3811590" cy="3067704"/>
          </a:xfrm>
          <a:prstGeom prst="rect">
            <a:avLst/>
          </a:prstGeom>
        </p:spPr>
      </p:pic>
      <p:sp>
        <p:nvSpPr>
          <p:cNvPr id="2" name="Title 1">
            <a:extLst>
              <a:ext uri="{FF2B5EF4-FFF2-40B4-BE49-F238E27FC236}">
                <a16:creationId xmlns:a16="http://schemas.microsoft.com/office/drawing/2014/main" id="{378DB6EA-56F3-4A27-9EF5-FFFD25A013F4}"/>
              </a:ext>
            </a:extLst>
          </p:cNvPr>
          <p:cNvSpPr>
            <a:spLocks noGrp="1"/>
          </p:cNvSpPr>
          <p:nvPr>
            <p:ph type="title"/>
          </p:nvPr>
        </p:nvSpPr>
        <p:spPr/>
        <p:txBody>
          <a:bodyPr/>
          <a:lstStyle/>
          <a:p>
            <a:r>
              <a:rPr lang="en-US" dirty="0"/>
              <a:t>The gradient</a:t>
            </a:r>
          </a:p>
        </p:txBody>
      </p:sp>
      <p:sp>
        <p:nvSpPr>
          <p:cNvPr id="3" name="Content Placeholder 2">
            <a:extLst>
              <a:ext uri="{FF2B5EF4-FFF2-40B4-BE49-F238E27FC236}">
                <a16:creationId xmlns:a16="http://schemas.microsoft.com/office/drawing/2014/main" id="{001D291E-9C55-4894-9605-5819F81F1535}"/>
              </a:ext>
            </a:extLst>
          </p:cNvPr>
          <p:cNvSpPr>
            <a:spLocks noGrp="1"/>
          </p:cNvSpPr>
          <p:nvPr>
            <p:ph idx="1"/>
          </p:nvPr>
        </p:nvSpPr>
        <p:spPr/>
        <p:txBody>
          <a:bodyPr/>
          <a:lstStyle/>
          <a:p>
            <a:r>
              <a:rPr lang="en-US" dirty="0"/>
              <a:t>Viewing this visually, we have</a:t>
            </a:r>
          </a:p>
          <a:p>
            <a:pPr marL="0" indent="0">
              <a:buNone/>
            </a:pP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D26877A3-1E1D-48BD-B5AE-3B09B8931A73}"/>
              </a:ext>
            </a:extLst>
          </p:cNvPr>
          <p:cNvSpPr>
            <a:spLocks noGrp="1"/>
          </p:cNvSpPr>
          <p:nvPr>
            <p:ph type="ftr" sz="quarter" idx="11"/>
          </p:nvPr>
        </p:nvSpPr>
        <p:spPr/>
        <p:txBody>
          <a:bodyPr/>
          <a:lstStyle/>
          <a:p>
            <a:r>
              <a:rPr lang="en-US"/>
              <a:t>Gradient descent</a:t>
            </a:r>
            <a:endParaRPr lang="en-CA" dirty="0"/>
          </a:p>
        </p:txBody>
      </p:sp>
      <p:sp>
        <p:nvSpPr>
          <p:cNvPr id="5" name="Slide Number Placeholder 4">
            <a:extLst>
              <a:ext uri="{FF2B5EF4-FFF2-40B4-BE49-F238E27FC236}">
                <a16:creationId xmlns:a16="http://schemas.microsoft.com/office/drawing/2014/main" id="{06D2A633-6C62-4C9B-A097-80DF9AD889AF}"/>
              </a:ext>
            </a:extLst>
          </p:cNvPr>
          <p:cNvSpPr>
            <a:spLocks noGrp="1"/>
          </p:cNvSpPr>
          <p:nvPr>
            <p:ph type="sldNum" sz="quarter" idx="12"/>
          </p:nvPr>
        </p:nvSpPr>
        <p:spPr/>
        <p:txBody>
          <a:bodyPr/>
          <a:lstStyle/>
          <a:p>
            <a:fld id="{42EF6DC8-DA9C-4533-8A40-BB00A2545AF8}" type="slidenum">
              <a:rPr lang="en-CA" smtClean="0"/>
              <a:pPr/>
              <a:t>9</a:t>
            </a:fld>
            <a:endParaRPr lang="en-CA"/>
          </a:p>
        </p:txBody>
      </p:sp>
      <p:sp>
        <p:nvSpPr>
          <p:cNvPr id="8" name="Oval 7">
            <a:extLst>
              <a:ext uri="{FF2B5EF4-FFF2-40B4-BE49-F238E27FC236}">
                <a16:creationId xmlns:a16="http://schemas.microsoft.com/office/drawing/2014/main" id="{E7FF9829-8B9D-4E56-B451-031095861C0A}"/>
              </a:ext>
            </a:extLst>
          </p:cNvPr>
          <p:cNvSpPr/>
          <p:nvPr/>
        </p:nvSpPr>
        <p:spPr>
          <a:xfrm>
            <a:off x="6071556" y="4467556"/>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77B3B29F-F199-4213-90A9-2C9E1AE4DCF5}"/>
              </a:ext>
            </a:extLst>
          </p:cNvPr>
          <p:cNvCxnSpPr>
            <a:cxnSpLocks/>
          </p:cNvCxnSpPr>
          <p:nvPr/>
        </p:nvCxnSpPr>
        <p:spPr>
          <a:xfrm flipH="1" flipV="1">
            <a:off x="5130748" y="3198110"/>
            <a:ext cx="984689" cy="13151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A0700BF0-4937-4AE3-9E2B-9A29C40C665F}"/>
              </a:ext>
            </a:extLst>
          </p:cNvPr>
          <p:cNvSpPr/>
          <p:nvPr/>
        </p:nvSpPr>
        <p:spPr>
          <a:xfrm>
            <a:off x="2520818" y="6085704"/>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180725F7-D5E5-48CA-90CA-50EB5EA82C12}"/>
              </a:ext>
            </a:extLst>
          </p:cNvPr>
          <p:cNvCxnSpPr>
            <a:cxnSpLocks/>
          </p:cNvCxnSpPr>
          <p:nvPr/>
        </p:nvCxnSpPr>
        <p:spPr>
          <a:xfrm flipV="1">
            <a:off x="2561716" y="5637402"/>
            <a:ext cx="810658" cy="4866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1" name="Object 20">
            <a:extLst>
              <a:ext uri="{FF2B5EF4-FFF2-40B4-BE49-F238E27FC236}">
                <a16:creationId xmlns:a16="http://schemas.microsoft.com/office/drawing/2014/main" id="{9AEE1B7B-864A-422A-B7DF-7D30B2EFE32B}"/>
              </a:ext>
            </a:extLst>
          </p:cNvPr>
          <p:cNvGraphicFramePr>
            <a:graphicFrameLocks noChangeAspect="1"/>
          </p:cNvGraphicFramePr>
          <p:nvPr>
            <p:extLst>
              <p:ext uri="{D42A27DB-BD31-4B8C-83A1-F6EECF244321}">
                <p14:modId xmlns:p14="http://schemas.microsoft.com/office/powerpoint/2010/main" val="393551430"/>
              </p:ext>
            </p:extLst>
          </p:nvPr>
        </p:nvGraphicFramePr>
        <p:xfrm>
          <a:off x="2653668" y="2051152"/>
          <a:ext cx="3417888" cy="890587"/>
        </p:xfrm>
        <a:graphic>
          <a:graphicData uri="http://schemas.openxmlformats.org/presentationml/2006/ole">
            <mc:AlternateContent xmlns:mc="http://schemas.openxmlformats.org/markup-compatibility/2006">
              <mc:Choice xmlns:v="urn:schemas-microsoft-com:vml" Requires="v">
                <p:oleObj name="Equation" r:id="rId7" imgW="1752480" imgH="457200" progId="Equation.DSMT4">
                  <p:embed/>
                </p:oleObj>
              </mc:Choice>
              <mc:Fallback>
                <p:oleObj name="Equation" r:id="rId7" imgW="1752480" imgH="457200" progId="Equation.DSMT4">
                  <p:embed/>
                  <p:pic>
                    <p:nvPicPr>
                      <p:cNvPr id="10" name="Object 9">
                        <a:extLst>
                          <a:ext uri="{FF2B5EF4-FFF2-40B4-BE49-F238E27FC236}">
                            <a16:creationId xmlns:a16="http://schemas.microsoft.com/office/drawing/2014/main" id="{D75565EE-12C1-4039-8D18-EF69B33814D4}"/>
                          </a:ext>
                        </a:extLst>
                      </p:cNvPr>
                      <p:cNvPicPr/>
                      <p:nvPr/>
                    </p:nvPicPr>
                    <p:blipFill>
                      <a:blip r:embed="rId8"/>
                      <a:stretch>
                        <a:fillRect/>
                      </a:stretch>
                    </p:blipFill>
                    <p:spPr>
                      <a:xfrm>
                        <a:off x="2653668" y="2051152"/>
                        <a:ext cx="3417888" cy="890587"/>
                      </a:xfrm>
                      <a:prstGeom prst="rect">
                        <a:avLst/>
                      </a:prstGeom>
                    </p:spPr>
                  </p:pic>
                </p:oleObj>
              </mc:Fallback>
            </mc:AlternateContent>
          </a:graphicData>
        </a:graphic>
      </p:graphicFrame>
      <p:pic>
        <p:nvPicPr>
          <p:cNvPr id="22" name="Audio 21">
            <a:hlinkClick r:id="" action="ppaction://media"/>
            <a:extLst>
              <a:ext uri="{FF2B5EF4-FFF2-40B4-BE49-F238E27FC236}">
                <a16:creationId xmlns:a16="http://schemas.microsoft.com/office/drawing/2014/main" id="{64E6DEFB-3F25-489E-9D2E-7A96E373CA0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66813189"/>
      </p:ext>
    </p:extLst>
  </p:cSld>
  <p:clrMapOvr>
    <a:masterClrMapping/>
  </p:clrMapOvr>
  <mc:AlternateContent xmlns:mc="http://schemas.openxmlformats.org/markup-compatibility/2006" xmlns:p14="http://schemas.microsoft.com/office/powerpoint/2010/main">
    <mc:Choice Requires="p14">
      <p:transition spd="slow" p14:dur="2000" advTm="109573"/>
    </mc:Choice>
    <mc:Fallback xmlns="">
      <p:transition spd="slow" advTm="109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6|16.6|20.2|12.3"/>
</p:tagLst>
</file>

<file path=ppt/tags/tag10.xml><?xml version="1.0" encoding="utf-8"?>
<p:tagLst xmlns:a="http://schemas.openxmlformats.org/drawingml/2006/main" xmlns:r="http://schemas.openxmlformats.org/officeDocument/2006/relationships" xmlns:p="http://schemas.openxmlformats.org/presentationml/2006/main">
  <p:tag name="TIMING" val="|19.6|26.4|26.5|7.8"/>
</p:tagLst>
</file>

<file path=ppt/tags/tag11.xml><?xml version="1.0" encoding="utf-8"?>
<p:tagLst xmlns:a="http://schemas.openxmlformats.org/drawingml/2006/main" xmlns:r="http://schemas.openxmlformats.org/officeDocument/2006/relationships" xmlns:p="http://schemas.openxmlformats.org/presentationml/2006/main">
  <p:tag name="TIMING" val="|8.7|9.4|2.7|4.5|15.7"/>
</p:tagLst>
</file>

<file path=ppt/tags/tag12.xml><?xml version="1.0" encoding="utf-8"?>
<p:tagLst xmlns:a="http://schemas.openxmlformats.org/drawingml/2006/main" xmlns:r="http://schemas.openxmlformats.org/officeDocument/2006/relationships" xmlns:p="http://schemas.openxmlformats.org/presentationml/2006/main">
  <p:tag name="TIMING" val="|15.5|8.5"/>
</p:tagLst>
</file>

<file path=ppt/tags/tag13.xml><?xml version="1.0" encoding="utf-8"?>
<p:tagLst xmlns:a="http://schemas.openxmlformats.org/drawingml/2006/main" xmlns:r="http://schemas.openxmlformats.org/officeDocument/2006/relationships" xmlns:p="http://schemas.openxmlformats.org/presentationml/2006/main">
  <p:tag name="TIMING" val="|5.6|25.8"/>
</p:tagLst>
</file>

<file path=ppt/tags/tag14.xml><?xml version="1.0" encoding="utf-8"?>
<p:tagLst xmlns:a="http://schemas.openxmlformats.org/drawingml/2006/main" xmlns:r="http://schemas.openxmlformats.org/officeDocument/2006/relationships" xmlns:p="http://schemas.openxmlformats.org/presentationml/2006/main">
  <p:tag name="TIMING" val="|3.9|31.2|12.7"/>
</p:tagLst>
</file>

<file path=ppt/tags/tag15.xml><?xml version="1.0" encoding="utf-8"?>
<p:tagLst xmlns:a="http://schemas.openxmlformats.org/drawingml/2006/main" xmlns:r="http://schemas.openxmlformats.org/officeDocument/2006/relationships" xmlns:p="http://schemas.openxmlformats.org/presentationml/2006/main">
  <p:tag name="TIMING" val="|30.8|9|46"/>
</p:tagLst>
</file>

<file path=ppt/tags/tag16.xml><?xml version="1.0" encoding="utf-8"?>
<p:tagLst xmlns:a="http://schemas.openxmlformats.org/drawingml/2006/main" xmlns:r="http://schemas.openxmlformats.org/officeDocument/2006/relationships" xmlns:p="http://schemas.openxmlformats.org/presentationml/2006/main">
  <p:tag name="TIMING" val="|5.5|19.5|12.2|12.1|7"/>
</p:tagLst>
</file>

<file path=ppt/tags/tag17.xml><?xml version="1.0" encoding="utf-8"?>
<p:tagLst xmlns:a="http://schemas.openxmlformats.org/drawingml/2006/main" xmlns:r="http://schemas.openxmlformats.org/officeDocument/2006/relationships" xmlns:p="http://schemas.openxmlformats.org/presentationml/2006/main">
  <p:tag name="TIMING" val="|4.6|17.8|41.2"/>
</p:tagLst>
</file>

<file path=ppt/tags/tag18.xml><?xml version="1.0" encoding="utf-8"?>
<p:tagLst xmlns:a="http://schemas.openxmlformats.org/drawingml/2006/main" xmlns:r="http://schemas.openxmlformats.org/officeDocument/2006/relationships" xmlns:p="http://schemas.openxmlformats.org/presentationml/2006/main">
  <p:tag name="TIMING" val="|36.5|27.1|17.4|18.4"/>
</p:tagLst>
</file>

<file path=ppt/tags/tag19.xml><?xml version="1.0" encoding="utf-8"?>
<p:tagLst xmlns:a="http://schemas.openxmlformats.org/drawingml/2006/main" xmlns:r="http://schemas.openxmlformats.org/officeDocument/2006/relationships" xmlns:p="http://schemas.openxmlformats.org/presentationml/2006/main">
  <p:tag name="TIMING" val="|3.4|10.2|10"/>
</p:tagLst>
</file>

<file path=ppt/tags/tag2.xml><?xml version="1.0" encoding="utf-8"?>
<p:tagLst xmlns:a="http://schemas.openxmlformats.org/drawingml/2006/main" xmlns:r="http://schemas.openxmlformats.org/officeDocument/2006/relationships" xmlns:p="http://schemas.openxmlformats.org/presentationml/2006/main">
  <p:tag name="TIMING" val="|23.5"/>
</p:tagLst>
</file>

<file path=ppt/tags/tag20.xml><?xml version="1.0" encoding="utf-8"?>
<p:tagLst xmlns:a="http://schemas.openxmlformats.org/drawingml/2006/main" xmlns:r="http://schemas.openxmlformats.org/officeDocument/2006/relationships" xmlns:p="http://schemas.openxmlformats.org/presentationml/2006/main">
  <p:tag name="TIMING" val="|22.4|11.3|24.8"/>
</p:tagLst>
</file>

<file path=ppt/tags/tag21.xml><?xml version="1.0" encoding="utf-8"?>
<p:tagLst xmlns:a="http://schemas.openxmlformats.org/drawingml/2006/main" xmlns:r="http://schemas.openxmlformats.org/officeDocument/2006/relationships" xmlns:p="http://schemas.openxmlformats.org/presentationml/2006/main">
  <p:tag name="TIMING" val="|5.6|18.2|11.7"/>
</p:tagLst>
</file>

<file path=ppt/tags/tag22.xml><?xml version="1.0" encoding="utf-8"?>
<p:tagLst xmlns:a="http://schemas.openxmlformats.org/drawingml/2006/main" xmlns:r="http://schemas.openxmlformats.org/officeDocument/2006/relationships" xmlns:p="http://schemas.openxmlformats.org/presentationml/2006/main">
  <p:tag name="TIMING" val="|32.9"/>
</p:tagLst>
</file>

<file path=ppt/tags/tag3.xml><?xml version="1.0" encoding="utf-8"?>
<p:tagLst xmlns:a="http://schemas.openxmlformats.org/drawingml/2006/main" xmlns:r="http://schemas.openxmlformats.org/officeDocument/2006/relationships" xmlns:p="http://schemas.openxmlformats.org/presentationml/2006/main">
  <p:tag name="TIMING" val="|17.9|26.5"/>
</p:tagLst>
</file>

<file path=ppt/tags/tag4.xml><?xml version="1.0" encoding="utf-8"?>
<p:tagLst xmlns:a="http://schemas.openxmlformats.org/drawingml/2006/main" xmlns:r="http://schemas.openxmlformats.org/officeDocument/2006/relationships" xmlns:p="http://schemas.openxmlformats.org/presentationml/2006/main">
  <p:tag name="TIMING" val="|38.9"/>
</p:tagLst>
</file>

<file path=ppt/tags/tag5.xml><?xml version="1.0" encoding="utf-8"?>
<p:tagLst xmlns:a="http://schemas.openxmlformats.org/drawingml/2006/main" xmlns:r="http://schemas.openxmlformats.org/officeDocument/2006/relationships" xmlns:p="http://schemas.openxmlformats.org/presentationml/2006/main">
  <p:tag name="TIMING" val="|36.3"/>
</p:tagLst>
</file>

<file path=ppt/tags/tag6.xml><?xml version="1.0" encoding="utf-8"?>
<p:tagLst xmlns:a="http://schemas.openxmlformats.org/drawingml/2006/main" xmlns:r="http://schemas.openxmlformats.org/officeDocument/2006/relationships" xmlns:p="http://schemas.openxmlformats.org/presentationml/2006/main">
  <p:tag name="TIMING" val="|17|14.9"/>
</p:tagLst>
</file>

<file path=ppt/tags/tag7.xml><?xml version="1.0" encoding="utf-8"?>
<p:tagLst xmlns:a="http://schemas.openxmlformats.org/drawingml/2006/main" xmlns:r="http://schemas.openxmlformats.org/officeDocument/2006/relationships" xmlns:p="http://schemas.openxmlformats.org/presentationml/2006/main">
  <p:tag name="TIMING" val="|11.5|28.4|16.4"/>
</p:tagLst>
</file>

<file path=ppt/tags/tag8.xml><?xml version="1.0" encoding="utf-8"?>
<p:tagLst xmlns:a="http://schemas.openxmlformats.org/drawingml/2006/main" xmlns:r="http://schemas.openxmlformats.org/officeDocument/2006/relationships" xmlns:p="http://schemas.openxmlformats.org/presentationml/2006/main">
  <p:tag name="TIMING" val="|11.5|28.4|16.4"/>
</p:tagLst>
</file>

<file path=ppt/tags/tag9.xml><?xml version="1.0" encoding="utf-8"?>
<p:tagLst xmlns:a="http://schemas.openxmlformats.org/drawingml/2006/main" xmlns:r="http://schemas.openxmlformats.org/officeDocument/2006/relationships" xmlns:p="http://schemas.openxmlformats.org/presentationml/2006/main">
  <p:tag name="TIMING" val="|2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105888</TotalTime>
  <Words>1508</Words>
  <Application>Microsoft Office PowerPoint</Application>
  <PresentationFormat>On-screen Show (4:3)</PresentationFormat>
  <Paragraphs>216</Paragraphs>
  <Slides>31</Slides>
  <Notes>0</Notes>
  <HiddenSlides>0</HiddenSlides>
  <MMClips>31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43" baseType="lpstr">
      <vt:lpstr>Arial</vt:lpstr>
      <vt:lpstr>Bookman Old Style</vt:lpstr>
      <vt:lpstr>Calibri</vt:lpstr>
      <vt:lpstr>Cambria</vt:lpstr>
      <vt:lpstr>Consolas</vt:lpstr>
      <vt:lpstr>Constantia</vt:lpstr>
      <vt:lpstr>Georgia</vt:lpstr>
      <vt:lpstr>Symbol</vt:lpstr>
      <vt:lpstr>Times New Roman</vt:lpstr>
      <vt:lpstr>Office Theme</vt:lpstr>
      <vt:lpstr>Equation</vt:lpstr>
      <vt:lpstr>MathType 6.0 Equation</vt:lpstr>
      <vt:lpstr>Gradient descent</vt:lpstr>
      <vt:lpstr>Introduction</vt:lpstr>
      <vt:lpstr>The problem</vt:lpstr>
      <vt:lpstr>The gradient</vt:lpstr>
      <vt:lpstr>The gradient</vt:lpstr>
      <vt:lpstr>The gradient</vt:lpstr>
      <vt:lpstr>The gradient</vt:lpstr>
      <vt:lpstr>The gradient</vt:lpstr>
      <vt:lpstr>The gradient</vt:lpstr>
      <vt:lpstr>The gradient</vt:lpstr>
      <vt:lpstr>The gradient</vt:lpstr>
      <vt:lpstr>A real-valued function of a real variable</vt:lpstr>
      <vt:lpstr>Possible strategies</vt:lpstr>
      <vt:lpstr>Possible strategies</vt:lpstr>
      <vt:lpstr>Possible strategies</vt:lpstr>
      <vt:lpstr>Possible strategies</vt:lpstr>
      <vt:lpstr>Minimizing in the direction of the gradient</vt:lpstr>
      <vt:lpstr>Minimizing in the direction of the gradient</vt:lpstr>
      <vt:lpstr>Minimizing in the direction of the gradient</vt:lpstr>
      <vt:lpstr>Minimizing in the direction of the gradient</vt:lpstr>
      <vt:lpstr>Minimizing in the direction of the gradient</vt:lpstr>
      <vt:lpstr>Minimizing in the direction of the gradient</vt:lpstr>
      <vt:lpstr>Calculating or estimating the gradient</vt:lpstr>
      <vt:lpstr>Calculating or estimating the gradient</vt:lpstr>
      <vt:lpstr>Calculating or estimating the gradient</vt:lpstr>
      <vt:lpstr>Calculating or estimating the gradient</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1753</cp:revision>
  <dcterms:created xsi:type="dcterms:W3CDTF">2020-04-30T19:27:29Z</dcterms:created>
  <dcterms:modified xsi:type="dcterms:W3CDTF">2021-05-11T22:22:37Z</dcterms:modified>
</cp:coreProperties>
</file>